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  <p:sldId id="267" r:id="rId14"/>
    <p:sldId id="271" r:id="rId15"/>
    <p:sldId id="268" r:id="rId16"/>
    <p:sldId id="270" r:id="rId17"/>
    <p:sldId id="272" r:id="rId18"/>
    <p:sldId id="274" r:id="rId19"/>
    <p:sldId id="275" r:id="rId20"/>
    <p:sldId id="279" r:id="rId21"/>
    <p:sldId id="280" r:id="rId22"/>
    <p:sldId id="281" r:id="rId23"/>
    <p:sldId id="283" r:id="rId24"/>
    <p:sldId id="276" r:id="rId25"/>
    <p:sldId id="273" r:id="rId26"/>
    <p:sldId id="284" r:id="rId27"/>
    <p:sldId id="288" r:id="rId28"/>
    <p:sldId id="289" r:id="rId29"/>
    <p:sldId id="286" r:id="rId30"/>
    <p:sldId id="285" r:id="rId31"/>
    <p:sldId id="287" r:id="rId32"/>
    <p:sldId id="292" r:id="rId33"/>
    <p:sldId id="293" r:id="rId34"/>
    <p:sldId id="294" r:id="rId35"/>
    <p:sldId id="295" r:id="rId36"/>
    <p:sldId id="290" r:id="rId37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Açık Stil 2 - Vurgu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0660B408-B3CF-4A94-85FC-2B1E0A45F4A2}" styleName="Koyu Stil 2 - Vurgu 1/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2833802-FEF1-4C79-8D5D-14CF1EAF98D9}" styleName="Açık Stil 2 - Vurgu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09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Başlık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9" name="8 Alt Başlık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r-TR" smtClean="0"/>
              <a:t>Asıl alt başlık stilini düzenlemek için tıklatın</a:t>
            </a:r>
            <a:endParaRPr kumimoji="0" lang="en-US"/>
          </a:p>
        </p:txBody>
      </p:sp>
      <p:sp>
        <p:nvSpPr>
          <p:cNvPr id="28" name="27 Veri Yer Tutucusu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D9F75050-0E15-4C5B-92B0-66D068882F1F}" type="datetimeFigureOut">
              <a:rPr lang="tr-TR" smtClean="0"/>
              <a:pPr/>
              <a:t>17.10.2010</a:t>
            </a:fld>
            <a:endParaRPr lang="tr-TR"/>
          </a:p>
        </p:txBody>
      </p:sp>
      <p:sp>
        <p:nvSpPr>
          <p:cNvPr id="17" name="16 Altbilgi Yer Tutucusu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tr-TR"/>
          </a:p>
        </p:txBody>
      </p:sp>
      <p:sp>
        <p:nvSpPr>
          <p:cNvPr id="29" name="28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21" name="20 Dikdörtgen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32 Dikdörtgen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21 Dikdörtgen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31 Dikdörtgen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17.10.2010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8" name="7 İçerik Yer Tutucusu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Bölüm Üstbilgis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D9F75050-0E15-4C5B-92B0-66D068882F1F}" type="datetimeFigureOut">
              <a:rPr lang="tr-TR" smtClean="0"/>
              <a:pPr/>
              <a:t>17.10.2010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7" name="6 Dikdörtgen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Dikdörtgen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17.10.2010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9" name="8 İçerik Yer Tutucusu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11" name="10 İçerik Yer Tutucusu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17.10.2010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11" name="10 İçerik Yer Tutucusu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13" name="12 İçerik Yer Tutucusu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17.10.2010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6" name="5 İkizkenar Üçgen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17.10.2010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5" name="4 Düz Bağlayıcı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5 İkizkenar Üçgen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17.10.2010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8" name="7 Düz Bağlayıcı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9 Düz Bağlayıcı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8 İkizkenar Üçgen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İçerik Yer Tutucusu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tr-TR" smtClean="0"/>
              <a:t>Resim eklemek için simgeyi tıklatın</a:t>
            </a:r>
            <a:endParaRPr kumimoji="0" lang="en-US" dirty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17.10.2010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8" name="7 Düz Bağlayıcı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İkizkenar Üçgen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Dikdörtgen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17.10.2010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17.10.2010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7" name="6 Düz Bağlayıcı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7 İkizkenar Üçgen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Düz Bağlayıcı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Başlık Yer Tutucusu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13" name="12 Metin Yer Tutucusu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  <a:p>
            <a:pPr lvl="1" eaLnBrk="1" latinLnBrk="0" hangingPunct="1"/>
            <a:r>
              <a:rPr kumimoji="0" lang="tr-TR" smtClean="0"/>
              <a:t>İkinci düzey</a:t>
            </a:r>
          </a:p>
          <a:p>
            <a:pPr lvl="2" eaLnBrk="1" latinLnBrk="0" hangingPunct="1"/>
            <a:r>
              <a:rPr kumimoji="0" lang="tr-TR" smtClean="0"/>
              <a:t>Üçüncü düzey</a:t>
            </a:r>
          </a:p>
          <a:p>
            <a:pPr lvl="3" eaLnBrk="1" latinLnBrk="0" hangingPunct="1"/>
            <a:r>
              <a:rPr kumimoji="0" lang="tr-TR" smtClean="0"/>
              <a:t>Dördüncü düzey</a:t>
            </a:r>
          </a:p>
          <a:p>
            <a:pPr lvl="4" eaLnBrk="1" latinLnBrk="0" hangingPunct="1"/>
            <a:r>
              <a:rPr kumimoji="0" lang="tr-TR" smtClean="0"/>
              <a:t>Beşinci düzey</a:t>
            </a:r>
            <a:endParaRPr kumimoji="0" lang="en-US"/>
          </a:p>
        </p:txBody>
      </p:sp>
      <p:sp>
        <p:nvSpPr>
          <p:cNvPr id="14" name="13 Veri Yer Tutucusu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D9F75050-0E15-4C5B-92B0-66D068882F1F}" type="datetimeFigureOut">
              <a:rPr lang="tr-TR" smtClean="0"/>
              <a:pPr/>
              <a:t>17.10.2010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tr-TR"/>
          </a:p>
        </p:txBody>
      </p:sp>
      <p:sp>
        <p:nvSpPr>
          <p:cNvPr id="23" name="22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28" name="27 Düz Bağlayıcı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28 Düz Bağlayıcı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9 İkizkenar Üçgen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://www.cagataycebi.com/programming/c_programming/c_operands/for.png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hyperlink" Target="http://www.cagataycebi.com/programming/c_programming/c_operands/while.png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hyperlink" Target="http://www.cagataycebi.com/programming/c_programming/c_operands/do_while.png" TargetMode="Externa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1219200" y="3717032"/>
            <a:ext cx="6858000" cy="990600"/>
          </a:xfrm>
        </p:spPr>
        <p:txBody>
          <a:bodyPr>
            <a:noAutofit/>
          </a:bodyPr>
          <a:lstStyle/>
          <a:p>
            <a:r>
              <a:rPr lang="tr-TR" sz="2400" b="1" dirty="0" smtClean="0">
                <a:solidFill>
                  <a:schemeClr val="accent1">
                    <a:lumMod val="50000"/>
                  </a:schemeClr>
                </a:solidFill>
              </a:rPr>
              <a:t>C++ Yapısı</a:t>
            </a:r>
            <a:br>
              <a:rPr lang="tr-TR" sz="2400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tr-TR" sz="2400" b="1" dirty="0" smtClean="0">
                <a:solidFill>
                  <a:schemeClr val="accent1">
                    <a:lumMod val="50000"/>
                  </a:schemeClr>
                </a:solidFill>
              </a:rPr>
              <a:t>Giriş-Çıkış Komutları</a:t>
            </a:r>
            <a:br>
              <a:rPr lang="tr-TR" sz="2400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tr-TR" sz="2400" b="1" dirty="0" smtClean="0">
                <a:solidFill>
                  <a:schemeClr val="accent1">
                    <a:lumMod val="50000"/>
                  </a:schemeClr>
                </a:solidFill>
              </a:rPr>
              <a:t>Döngü Komutları</a:t>
            </a:r>
            <a:endParaRPr lang="tr-TR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tr-TR" sz="5600" b="1" dirty="0" err="1" smtClean="0"/>
              <a:t>Yard</a:t>
            </a:r>
            <a:r>
              <a:rPr lang="tr-TR" sz="5600" b="1" dirty="0" smtClean="0"/>
              <a:t>.</a:t>
            </a:r>
            <a:r>
              <a:rPr lang="tr-TR" sz="5600" b="1" dirty="0" err="1" smtClean="0"/>
              <a:t>Doç.Dr</a:t>
            </a:r>
            <a:r>
              <a:rPr lang="tr-TR" sz="5600" b="1" dirty="0" smtClean="0"/>
              <a:t>. </a:t>
            </a:r>
            <a:r>
              <a:rPr lang="tr-TR" sz="5600" b="1" dirty="0" err="1" smtClean="0"/>
              <a:t>Cihad</a:t>
            </a:r>
            <a:r>
              <a:rPr lang="tr-TR" sz="5600" b="1" dirty="0" smtClean="0"/>
              <a:t> DEMİRLİ</a:t>
            </a:r>
            <a:endParaRPr lang="tr-TR" sz="5600" b="1" dirty="0" smtClean="0"/>
          </a:p>
          <a:p>
            <a:endParaRPr lang="tr-TR" dirty="0" smtClean="0"/>
          </a:p>
          <a:p>
            <a:pPr algn="l"/>
            <a:endParaRPr lang="tr-TR" sz="900" dirty="0" smtClean="0"/>
          </a:p>
          <a:p>
            <a:pPr algn="l"/>
            <a:endParaRPr lang="tr-TR" sz="900" dirty="0" smtClean="0"/>
          </a:p>
          <a:p>
            <a:pPr algn="l"/>
            <a:endParaRPr lang="tr-TR" sz="3200" dirty="0" smtClean="0"/>
          </a:p>
          <a:p>
            <a:pPr algn="l"/>
            <a:r>
              <a:rPr lang="tr-TR" sz="3200" dirty="0" smtClean="0"/>
              <a:t>Sunu </a:t>
            </a:r>
            <a:r>
              <a:rPr lang="tr-TR" sz="3200" dirty="0" smtClean="0"/>
              <a:t>İçeriği Kaynağı: </a:t>
            </a:r>
            <a:endParaRPr lang="tr-TR" sz="3200" dirty="0" smtClean="0"/>
          </a:p>
          <a:p>
            <a:pPr algn="l"/>
            <a:r>
              <a:rPr lang="tr-TR" sz="3200" dirty="0" smtClean="0"/>
              <a:t>Vatansever</a:t>
            </a:r>
            <a:r>
              <a:rPr lang="tr-TR" sz="3200" dirty="0" smtClean="0"/>
              <a:t>, F. (2010). Algoritma Geliştirme ve Programlamaya Giriş,  (7. Baskı), Seçkin Yayıncılık, Ankara</a:t>
            </a:r>
            <a:r>
              <a:rPr lang="tr-TR" sz="3200" dirty="0" smtClean="0"/>
              <a:t>.</a:t>
            </a:r>
          </a:p>
          <a:p>
            <a:pPr algn="l"/>
            <a:r>
              <a:rPr lang="tr-TR" sz="3200" dirty="0" err="1" smtClean="0"/>
              <a:t>Prentice</a:t>
            </a:r>
            <a:r>
              <a:rPr lang="tr-TR" sz="3200" dirty="0" smtClean="0"/>
              <a:t> </a:t>
            </a:r>
            <a:r>
              <a:rPr lang="tr-TR" sz="3200" dirty="0" err="1" smtClean="0"/>
              <a:t>Hall</a:t>
            </a:r>
            <a:r>
              <a:rPr lang="tr-TR" sz="3200" dirty="0" smtClean="0"/>
              <a:t>,</a:t>
            </a:r>
            <a:r>
              <a:rPr lang="tr-TR" sz="3200" dirty="0" err="1" smtClean="0"/>
              <a:t>Inc</a:t>
            </a:r>
            <a:r>
              <a:rPr lang="tr-TR" sz="3200" dirty="0" smtClean="0"/>
              <a:t>.</a:t>
            </a:r>
            <a:r>
              <a:rPr lang="tr-TR" sz="3200" dirty="0" smtClean="0"/>
              <a:t> </a:t>
            </a:r>
            <a:r>
              <a:rPr lang="tr-TR" sz="3200" dirty="0" smtClean="0"/>
              <a:t>(2000). C++.</a:t>
            </a:r>
          </a:p>
          <a:p>
            <a:pPr algn="l"/>
            <a:r>
              <a:rPr lang="tr-TR" sz="3200" dirty="0" smtClean="0"/>
              <a:t>www.</a:t>
            </a:r>
            <a:r>
              <a:rPr lang="tr-TR" sz="3200" dirty="0" err="1" smtClean="0"/>
              <a:t>cagataycebi</a:t>
            </a:r>
            <a:r>
              <a:rPr lang="tr-TR" sz="3200" dirty="0" smtClean="0"/>
              <a:t>.com</a:t>
            </a:r>
          </a:p>
          <a:p>
            <a:pPr algn="l"/>
            <a:endParaRPr lang="tr-TR" sz="1400" dirty="0" smtClean="0"/>
          </a:p>
          <a:p>
            <a:endParaRPr lang="tr-TR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/>
              <a:t>C++ Dilinin Gelişimi</a:t>
            </a:r>
            <a:endParaRPr lang="tr-TR" b="1" dirty="0"/>
          </a:p>
        </p:txBody>
      </p:sp>
      <p:sp>
        <p:nvSpPr>
          <p:cNvPr id="3" name="2 İçerik Yer Tutucusu"/>
          <p:cNvSpPr>
            <a:spLocks noGrp="1"/>
          </p:cNvSpPr>
          <p:nvPr>
            <p:ph sz="quarter" idx="1"/>
          </p:nvPr>
        </p:nvSpPr>
        <p:spPr>
          <a:xfrm>
            <a:off x="4572000" y="1600200"/>
            <a:ext cx="4114800" cy="4525963"/>
          </a:xfrm>
        </p:spPr>
        <p:txBody>
          <a:bodyPr>
            <a:normAutofit/>
          </a:bodyPr>
          <a:lstStyle/>
          <a:p>
            <a:r>
              <a:rPr lang="tr-TR" dirty="0" err="1" smtClean="0"/>
              <a:t>Bell</a:t>
            </a:r>
            <a:r>
              <a:rPr lang="tr-TR" dirty="0" smtClean="0"/>
              <a:t> </a:t>
            </a:r>
            <a:r>
              <a:rPr lang="tr-TR" dirty="0" err="1" smtClean="0"/>
              <a:t>Lab</a:t>
            </a:r>
            <a:r>
              <a:rPr lang="tr-TR" dirty="0" smtClean="0"/>
              <a:t>.</a:t>
            </a:r>
          </a:p>
          <a:p>
            <a:endParaRPr lang="tr-TR" dirty="0" smtClean="0"/>
          </a:p>
          <a:p>
            <a:r>
              <a:rPr lang="tr-TR" dirty="0" smtClean="0"/>
              <a:t>1979, </a:t>
            </a:r>
            <a:r>
              <a:rPr lang="tr-TR" dirty="0" err="1" smtClean="0"/>
              <a:t>Bjarne</a:t>
            </a:r>
            <a:r>
              <a:rPr lang="tr-TR" dirty="0" smtClean="0"/>
              <a:t> </a:t>
            </a:r>
            <a:r>
              <a:rPr lang="tr-TR" dirty="0" err="1" smtClean="0"/>
              <a:t>Stroustrup</a:t>
            </a:r>
            <a:endParaRPr lang="tr-TR" dirty="0" smtClean="0"/>
          </a:p>
          <a:p>
            <a:endParaRPr lang="tr-TR" dirty="0" smtClean="0"/>
          </a:p>
          <a:p>
            <a:r>
              <a:rPr lang="tr-TR" dirty="0" smtClean="0"/>
              <a:t> 1980, “C </a:t>
            </a:r>
            <a:r>
              <a:rPr lang="tr-TR" dirty="0" err="1" smtClean="0"/>
              <a:t>with</a:t>
            </a:r>
            <a:r>
              <a:rPr lang="tr-TR" dirty="0" smtClean="0"/>
              <a:t> </a:t>
            </a:r>
            <a:r>
              <a:rPr lang="tr-TR" dirty="0" err="1" smtClean="0"/>
              <a:t>classes</a:t>
            </a:r>
            <a:r>
              <a:rPr lang="tr-TR" dirty="0" smtClean="0"/>
              <a:t>”</a:t>
            </a:r>
          </a:p>
          <a:p>
            <a:endParaRPr lang="tr-TR" dirty="0" smtClean="0"/>
          </a:p>
          <a:p>
            <a:r>
              <a:rPr lang="tr-TR" dirty="0" smtClean="0"/>
              <a:t> 1985, “C++”</a:t>
            </a:r>
          </a:p>
          <a:p>
            <a:endParaRPr lang="tr-TR" dirty="0" smtClean="0"/>
          </a:p>
          <a:p>
            <a:r>
              <a:rPr lang="tr-TR" dirty="0" smtClean="0"/>
              <a:t>Nesne yönelimli</a:t>
            </a:r>
          </a:p>
          <a:p>
            <a:endParaRPr lang="tr-TR" dirty="0"/>
          </a:p>
        </p:txBody>
      </p:sp>
      <p:pic>
        <p:nvPicPr>
          <p:cNvPr id="3074" name="Picture 2" descr="http://rlv.zcache.com/c_programming_tshirt-p235905337691303285cpu4_4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96752"/>
            <a:ext cx="4427984" cy="51061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b="1" dirty="0" smtClean="0"/>
              <a:t>C++ Program Geliştirme Çevresi</a:t>
            </a:r>
            <a:endParaRPr lang="en-US" b="1" dirty="0"/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152400" y="1143000"/>
            <a:ext cx="4724400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/>
            <a:endParaRPr lang="tr-TR" sz="2800" dirty="0" smtClean="0"/>
          </a:p>
          <a:p>
            <a:pPr marL="457200" indent="-457200"/>
            <a:r>
              <a:rPr lang="en-US" sz="2800" dirty="0" smtClean="0"/>
              <a:t>C</a:t>
            </a:r>
            <a:r>
              <a:rPr lang="en-US" sz="2800" dirty="0"/>
              <a:t>++ </a:t>
            </a:r>
            <a:r>
              <a:rPr lang="tr-TR" sz="2800" dirty="0" smtClean="0"/>
              <a:t>programlarının aşamaları</a:t>
            </a:r>
            <a:r>
              <a:rPr lang="en-US" sz="2800" dirty="0" smtClean="0"/>
              <a:t>:</a:t>
            </a:r>
            <a:endParaRPr lang="en-US" sz="2800" dirty="0"/>
          </a:p>
          <a:p>
            <a:pPr marL="914400" lvl="1" indent="-457200">
              <a:buFontTx/>
              <a:buAutoNum type="arabicPeriod"/>
            </a:pPr>
            <a:r>
              <a:rPr lang="en-US" sz="2800" i="1" dirty="0"/>
              <a:t>Edit</a:t>
            </a:r>
          </a:p>
          <a:p>
            <a:pPr marL="914400" lvl="1" indent="-457200">
              <a:buFontTx/>
              <a:buAutoNum type="arabicPeriod"/>
            </a:pPr>
            <a:r>
              <a:rPr lang="en-US" sz="2800" i="1" dirty="0"/>
              <a:t>Preprocess</a:t>
            </a:r>
          </a:p>
          <a:p>
            <a:pPr marL="914400" lvl="1" indent="-457200">
              <a:buFontTx/>
              <a:buAutoNum type="arabicPeriod"/>
            </a:pPr>
            <a:r>
              <a:rPr lang="en-US" sz="2800" i="1" dirty="0"/>
              <a:t>Compile</a:t>
            </a:r>
          </a:p>
          <a:p>
            <a:pPr marL="914400" lvl="1" indent="-457200">
              <a:buFontTx/>
              <a:buAutoNum type="arabicPeriod"/>
            </a:pPr>
            <a:r>
              <a:rPr lang="en-US" sz="2800" i="1" dirty="0"/>
              <a:t>Link</a:t>
            </a:r>
          </a:p>
          <a:p>
            <a:pPr marL="914400" lvl="1" indent="-457200">
              <a:buFontTx/>
              <a:buAutoNum type="arabicPeriod"/>
            </a:pPr>
            <a:r>
              <a:rPr lang="en-US" sz="2800" i="1" dirty="0"/>
              <a:t>Load</a:t>
            </a:r>
          </a:p>
          <a:p>
            <a:pPr marL="914400" lvl="1" indent="-457200">
              <a:buFontTx/>
              <a:buAutoNum type="arabicPeriod"/>
            </a:pPr>
            <a:r>
              <a:rPr lang="en-US" sz="2800" i="1" dirty="0"/>
              <a:t>Execute</a:t>
            </a:r>
            <a:r>
              <a:rPr lang="en-US" sz="2800" dirty="0"/>
              <a:t> </a:t>
            </a:r>
          </a:p>
          <a:p>
            <a:pPr marL="457200" indent="-457200"/>
            <a:endParaRPr lang="en-US" sz="2800" dirty="0"/>
          </a:p>
        </p:txBody>
      </p:sp>
      <p:grpSp>
        <p:nvGrpSpPr>
          <p:cNvPr id="2" name="Group 347"/>
          <p:cNvGrpSpPr>
            <a:grpSpLocks/>
          </p:cNvGrpSpPr>
          <p:nvPr/>
        </p:nvGrpSpPr>
        <p:grpSpPr bwMode="auto">
          <a:xfrm>
            <a:off x="4797425" y="1268760"/>
            <a:ext cx="4117975" cy="5513040"/>
            <a:chOff x="324" y="-682"/>
            <a:chExt cx="2306" cy="3510"/>
          </a:xfrm>
        </p:grpSpPr>
        <p:sp>
          <p:nvSpPr>
            <p:cNvPr id="18681" name="Freeform 249"/>
            <p:cNvSpPr>
              <a:spLocks/>
            </p:cNvSpPr>
            <p:nvPr/>
          </p:nvSpPr>
          <p:spPr bwMode="auto">
            <a:xfrm>
              <a:off x="324" y="937"/>
              <a:ext cx="672" cy="288"/>
            </a:xfrm>
            <a:custGeom>
              <a:avLst/>
              <a:gdLst/>
              <a:ahLst/>
              <a:cxnLst>
                <a:cxn ang="0">
                  <a:pos x="19988" y="0"/>
                </a:cxn>
                <a:cxn ang="0">
                  <a:pos x="19988" y="19972"/>
                </a:cxn>
                <a:cxn ang="0">
                  <a:pos x="0" y="19972"/>
                </a:cxn>
                <a:cxn ang="0">
                  <a:pos x="0" y="0"/>
                </a:cxn>
                <a:cxn ang="0">
                  <a:pos x="19988" y="0"/>
                </a:cxn>
              </a:cxnLst>
              <a:rect l="0" t="0" r="r" b="b"/>
              <a:pathLst>
                <a:path w="20000" h="20000">
                  <a:moveTo>
                    <a:pt x="19988" y="0"/>
                  </a:moveTo>
                  <a:lnTo>
                    <a:pt x="19988" y="19972"/>
                  </a:lnTo>
                  <a:lnTo>
                    <a:pt x="0" y="19972"/>
                  </a:lnTo>
                  <a:lnTo>
                    <a:pt x="0" y="0"/>
                  </a:lnTo>
                  <a:lnTo>
                    <a:pt x="19988" y="0"/>
                  </a:lnTo>
                  <a:close/>
                </a:path>
              </a:pathLst>
            </a:custGeom>
            <a:solidFill>
              <a:srgbClr val="4DB3E6"/>
            </a:solidFill>
            <a:ln w="3175">
              <a:solidFill>
                <a:srgbClr val="4DB3E6"/>
              </a:solidFill>
              <a:round/>
              <a:headEnd/>
              <a:tailEnd/>
            </a:ln>
          </p:spPr>
          <p:txBody>
            <a:bodyPr/>
            <a:lstStyle/>
            <a:p>
              <a:endParaRPr lang="tr-TR"/>
            </a:p>
          </p:txBody>
        </p:sp>
        <p:sp>
          <p:nvSpPr>
            <p:cNvPr id="18652" name="Freeform 220"/>
            <p:cNvSpPr>
              <a:spLocks/>
            </p:cNvSpPr>
            <p:nvPr/>
          </p:nvSpPr>
          <p:spPr bwMode="auto">
            <a:xfrm>
              <a:off x="324" y="101"/>
              <a:ext cx="672" cy="288"/>
            </a:xfrm>
            <a:custGeom>
              <a:avLst/>
              <a:gdLst/>
              <a:ahLst/>
              <a:cxnLst>
                <a:cxn ang="0">
                  <a:pos x="19988" y="0"/>
                </a:cxn>
                <a:cxn ang="0">
                  <a:pos x="19988" y="19972"/>
                </a:cxn>
                <a:cxn ang="0">
                  <a:pos x="0" y="19972"/>
                </a:cxn>
                <a:cxn ang="0">
                  <a:pos x="0" y="0"/>
                </a:cxn>
                <a:cxn ang="0">
                  <a:pos x="19988" y="0"/>
                </a:cxn>
              </a:cxnLst>
              <a:rect l="0" t="0" r="r" b="b"/>
              <a:pathLst>
                <a:path w="20000" h="20000">
                  <a:moveTo>
                    <a:pt x="19988" y="0"/>
                  </a:moveTo>
                  <a:lnTo>
                    <a:pt x="19988" y="19972"/>
                  </a:lnTo>
                  <a:lnTo>
                    <a:pt x="0" y="19972"/>
                  </a:lnTo>
                  <a:lnTo>
                    <a:pt x="0" y="0"/>
                  </a:lnTo>
                  <a:lnTo>
                    <a:pt x="19988" y="0"/>
                  </a:lnTo>
                  <a:close/>
                </a:path>
              </a:pathLst>
            </a:custGeom>
            <a:solidFill>
              <a:srgbClr val="4DB3E6"/>
            </a:solidFill>
            <a:ln w="3175">
              <a:solidFill>
                <a:srgbClr val="4DB3E6"/>
              </a:solidFill>
              <a:round/>
              <a:headEnd/>
              <a:tailEnd/>
            </a:ln>
          </p:spPr>
          <p:txBody>
            <a:bodyPr/>
            <a:lstStyle/>
            <a:p>
              <a:endParaRPr lang="tr-TR"/>
            </a:p>
          </p:txBody>
        </p:sp>
        <p:sp>
          <p:nvSpPr>
            <p:cNvPr id="18680" name="Freeform 248"/>
            <p:cNvSpPr>
              <a:spLocks/>
            </p:cNvSpPr>
            <p:nvPr/>
          </p:nvSpPr>
          <p:spPr bwMode="auto">
            <a:xfrm>
              <a:off x="324" y="937"/>
              <a:ext cx="672" cy="288"/>
            </a:xfrm>
            <a:custGeom>
              <a:avLst/>
              <a:gdLst/>
              <a:ahLst/>
              <a:cxnLst>
                <a:cxn ang="0">
                  <a:pos x="19988" y="0"/>
                </a:cxn>
                <a:cxn ang="0">
                  <a:pos x="19988" y="19972"/>
                </a:cxn>
                <a:cxn ang="0">
                  <a:pos x="0" y="19972"/>
                </a:cxn>
                <a:cxn ang="0">
                  <a:pos x="0" y="0"/>
                </a:cxn>
                <a:cxn ang="0">
                  <a:pos x="19988" y="0"/>
                </a:cxn>
              </a:cxnLst>
              <a:rect l="0" t="0" r="r" b="b"/>
              <a:pathLst>
                <a:path w="20000" h="20000">
                  <a:moveTo>
                    <a:pt x="19988" y="0"/>
                  </a:moveTo>
                  <a:lnTo>
                    <a:pt x="19988" y="19972"/>
                  </a:lnTo>
                  <a:lnTo>
                    <a:pt x="0" y="19972"/>
                  </a:lnTo>
                  <a:lnTo>
                    <a:pt x="0" y="0"/>
                  </a:lnTo>
                  <a:lnTo>
                    <a:pt x="19988" y="0"/>
                  </a:lnTo>
                  <a:close/>
                </a:path>
              </a:pathLst>
            </a:cu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r-TR"/>
            </a:p>
          </p:txBody>
        </p:sp>
        <p:sp>
          <p:nvSpPr>
            <p:cNvPr id="18679" name="Rectangle 247"/>
            <p:cNvSpPr>
              <a:spLocks noChangeArrowheads="1"/>
            </p:cNvSpPr>
            <p:nvPr/>
          </p:nvSpPr>
          <p:spPr bwMode="auto">
            <a:xfrm>
              <a:off x="507" y="1028"/>
              <a:ext cx="304" cy="112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eaLnBrk="1" hangingPunct="1">
                <a:spcBef>
                  <a:spcPct val="0"/>
                </a:spcBef>
              </a:pPr>
              <a:r>
                <a:rPr lang="en-US" sz="1000">
                  <a:ea typeface="Mincho" charset="-128"/>
                </a:rPr>
                <a:t>Loader</a:t>
              </a:r>
              <a:endParaRPr lang="en-US"/>
            </a:p>
            <a:p>
              <a:pPr>
                <a:spcBef>
                  <a:spcPct val="0"/>
                </a:spcBef>
              </a:pPr>
              <a:endParaRPr lang="en-US" sz="2400">
                <a:solidFill>
                  <a:schemeClr val="tx1"/>
                </a:solidFill>
              </a:endParaRPr>
            </a:p>
          </p:txBody>
        </p:sp>
        <p:sp>
          <p:nvSpPr>
            <p:cNvPr id="18637" name="Freeform 205"/>
            <p:cNvSpPr>
              <a:spLocks/>
            </p:cNvSpPr>
            <p:nvPr/>
          </p:nvSpPr>
          <p:spPr bwMode="auto">
            <a:xfrm>
              <a:off x="998" y="-532"/>
              <a:ext cx="288" cy="0"/>
            </a:xfrm>
            <a:custGeom>
              <a:avLst/>
              <a:gdLst/>
              <a:ahLst/>
              <a:cxnLst>
                <a:cxn ang="0">
                  <a:pos x="19972" y="0"/>
                </a:cxn>
                <a:cxn ang="0">
                  <a:pos x="0" y="0"/>
                </a:cxn>
              </a:cxnLst>
              <a:rect l="0" t="0" r="r" b="b"/>
              <a:pathLst>
                <a:path w="20000" h="20000">
                  <a:moveTo>
                    <a:pt x="19972" y="0"/>
                  </a:move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3175">
              <a:solidFill>
                <a:srgbClr val="000000"/>
              </a:solidFill>
              <a:round/>
              <a:headEnd type="triangle" w="med" len="sm"/>
              <a:tailEnd type="triangle" w="med" len="sm"/>
            </a:ln>
          </p:spPr>
          <p:txBody>
            <a:bodyPr/>
            <a:lstStyle/>
            <a:p>
              <a:endParaRPr lang="tr-TR"/>
            </a:p>
          </p:txBody>
        </p:sp>
        <p:sp>
          <p:nvSpPr>
            <p:cNvPr id="18715" name="Freeform 283"/>
            <p:cNvSpPr>
              <a:spLocks/>
            </p:cNvSpPr>
            <p:nvPr/>
          </p:nvSpPr>
          <p:spPr bwMode="auto">
            <a:xfrm>
              <a:off x="998" y="-139"/>
              <a:ext cx="288" cy="0"/>
            </a:xfrm>
            <a:custGeom>
              <a:avLst/>
              <a:gdLst/>
              <a:ahLst/>
              <a:cxnLst>
                <a:cxn ang="0">
                  <a:pos x="19972" y="0"/>
                </a:cxn>
                <a:cxn ang="0">
                  <a:pos x="0" y="0"/>
                </a:cxn>
              </a:cxnLst>
              <a:rect l="0" t="0" r="r" b="b"/>
              <a:pathLst>
                <a:path w="20000" h="20000">
                  <a:moveTo>
                    <a:pt x="19972" y="0"/>
                  </a:move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3175">
              <a:solidFill>
                <a:srgbClr val="000000"/>
              </a:solidFill>
              <a:round/>
              <a:headEnd type="triangle" w="med" len="sm"/>
              <a:tailEnd type="triangle" w="med" len="sm"/>
            </a:ln>
          </p:spPr>
          <p:txBody>
            <a:bodyPr/>
            <a:lstStyle/>
            <a:p>
              <a:endParaRPr lang="tr-TR"/>
            </a:p>
          </p:txBody>
        </p:sp>
        <p:sp>
          <p:nvSpPr>
            <p:cNvPr id="18678" name="Freeform 246"/>
            <p:cNvSpPr>
              <a:spLocks/>
            </p:cNvSpPr>
            <p:nvPr/>
          </p:nvSpPr>
          <p:spPr bwMode="auto">
            <a:xfrm>
              <a:off x="998" y="1081"/>
              <a:ext cx="288" cy="0"/>
            </a:xfrm>
            <a:custGeom>
              <a:avLst/>
              <a:gdLst/>
              <a:ahLst/>
              <a:cxnLst>
                <a:cxn ang="0">
                  <a:pos x="19972" y="0"/>
                </a:cxn>
                <a:cxn ang="0">
                  <a:pos x="0" y="0"/>
                </a:cxn>
              </a:cxnLst>
              <a:rect l="0" t="0" r="r" b="b"/>
              <a:pathLst>
                <a:path w="20000" h="20000">
                  <a:moveTo>
                    <a:pt x="19972" y="0"/>
                  </a:move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3175">
              <a:solidFill>
                <a:srgbClr val="000000"/>
              </a:solidFill>
              <a:round/>
              <a:headEnd type="triangle" w="med" len="sm"/>
              <a:tailEnd/>
            </a:ln>
          </p:spPr>
          <p:txBody>
            <a:bodyPr/>
            <a:lstStyle/>
            <a:p>
              <a:endParaRPr lang="tr-TR"/>
            </a:p>
          </p:txBody>
        </p:sp>
        <p:sp>
          <p:nvSpPr>
            <p:cNvPr id="18677" name="Rectangle 245"/>
            <p:cNvSpPr>
              <a:spLocks noChangeArrowheads="1"/>
            </p:cNvSpPr>
            <p:nvPr/>
          </p:nvSpPr>
          <p:spPr bwMode="auto">
            <a:xfrm>
              <a:off x="1286" y="866"/>
              <a:ext cx="432" cy="160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indent="228600" algn="ctr" eaLnBrk="1" hangingPunct="1">
                <a:spcBef>
                  <a:spcPct val="0"/>
                </a:spcBef>
              </a:pPr>
              <a:r>
                <a:rPr lang="tr-TR" sz="900" dirty="0" smtClean="0">
                  <a:latin typeface="AvantGarde" pitchFamily="34" charset="0"/>
                </a:rPr>
                <a:t>Birincil Hafıza</a:t>
              </a:r>
              <a:endParaRPr lang="en-US" sz="1000" dirty="0">
                <a:latin typeface="Times" pitchFamily="18" charset="0"/>
              </a:endParaRPr>
            </a:p>
            <a:p>
              <a:pPr indent="228600" algn="ctr">
                <a:spcBef>
                  <a:spcPct val="0"/>
                </a:spcBef>
              </a:pPr>
              <a:endParaRPr lang="en-US" sz="2400" dirty="0">
                <a:solidFill>
                  <a:schemeClr val="tx1"/>
                </a:solidFill>
              </a:endParaRPr>
            </a:p>
          </p:txBody>
        </p:sp>
        <p:sp>
          <p:nvSpPr>
            <p:cNvPr id="18735" name="Freeform 303"/>
            <p:cNvSpPr>
              <a:spLocks/>
            </p:cNvSpPr>
            <p:nvPr/>
          </p:nvSpPr>
          <p:spPr bwMode="auto">
            <a:xfrm>
              <a:off x="998" y="2089"/>
              <a:ext cx="288" cy="0"/>
            </a:xfrm>
            <a:custGeom>
              <a:avLst/>
              <a:gdLst/>
              <a:ahLst/>
              <a:cxnLst>
                <a:cxn ang="0">
                  <a:pos x="19972" y="0"/>
                </a:cxn>
                <a:cxn ang="0">
                  <a:pos x="0" y="0"/>
                </a:cxn>
              </a:cxnLst>
              <a:rect l="0" t="0" r="r" b="b"/>
              <a:pathLst>
                <a:path w="20000" h="20000">
                  <a:moveTo>
                    <a:pt x="19972" y="0"/>
                  </a:moveTo>
                  <a:lnTo>
                    <a:pt x="0" y="0"/>
                  </a:lnTo>
                </a:path>
              </a:pathLst>
            </a:custGeom>
            <a:noFill/>
            <a:ln w="3175">
              <a:solidFill>
                <a:srgbClr val="000000"/>
              </a:solidFill>
              <a:round/>
              <a:headEnd type="triangle" w="med" len="sm"/>
              <a:tailEnd type="triangle" w="med" len="sm"/>
            </a:ln>
          </p:spPr>
          <p:txBody>
            <a:bodyPr/>
            <a:lstStyle/>
            <a:p>
              <a:endParaRPr lang="tr-TR"/>
            </a:p>
          </p:txBody>
        </p:sp>
        <p:grpSp>
          <p:nvGrpSpPr>
            <p:cNvPr id="3" name="Group 320"/>
            <p:cNvGrpSpPr>
              <a:grpSpLocks/>
            </p:cNvGrpSpPr>
            <p:nvPr/>
          </p:nvGrpSpPr>
          <p:grpSpPr bwMode="auto">
            <a:xfrm>
              <a:off x="1766" y="860"/>
              <a:ext cx="96" cy="960"/>
              <a:chOff x="0" y="0"/>
              <a:chExt cx="19999" cy="19999"/>
            </a:xfrm>
          </p:grpSpPr>
          <p:sp>
            <p:nvSpPr>
              <p:cNvPr id="18756" name="Arc 324"/>
              <p:cNvSpPr>
                <a:spLocks/>
              </p:cNvSpPr>
              <p:nvPr/>
            </p:nvSpPr>
            <p:spPr bwMode="auto">
              <a:xfrm>
                <a:off x="0" y="0"/>
                <a:ext cx="10041" cy="5006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18755" name="Arc 323"/>
              <p:cNvSpPr>
                <a:spLocks/>
              </p:cNvSpPr>
              <p:nvPr/>
            </p:nvSpPr>
            <p:spPr bwMode="auto">
              <a:xfrm flipV="1">
                <a:off x="0" y="14993"/>
                <a:ext cx="10041" cy="5006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18754" name="Arc 322"/>
              <p:cNvSpPr>
                <a:spLocks/>
              </p:cNvSpPr>
              <p:nvPr/>
            </p:nvSpPr>
            <p:spPr bwMode="auto">
              <a:xfrm flipH="1">
                <a:off x="9958" y="9995"/>
                <a:ext cx="10041" cy="5006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18753" name="Arc 321"/>
              <p:cNvSpPr>
                <a:spLocks/>
              </p:cNvSpPr>
              <p:nvPr/>
            </p:nvSpPr>
            <p:spPr bwMode="auto">
              <a:xfrm flipH="1" flipV="1">
                <a:off x="9958" y="4998"/>
                <a:ext cx="10041" cy="5006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</p:grpSp>
        <p:grpSp>
          <p:nvGrpSpPr>
            <p:cNvPr id="4" name="Group 177"/>
            <p:cNvGrpSpPr>
              <a:grpSpLocks/>
            </p:cNvGrpSpPr>
            <p:nvPr/>
          </p:nvGrpSpPr>
          <p:grpSpPr bwMode="auto">
            <a:xfrm>
              <a:off x="1766" y="1868"/>
              <a:ext cx="96" cy="960"/>
              <a:chOff x="0" y="0"/>
              <a:chExt cx="19999" cy="19999"/>
            </a:xfrm>
          </p:grpSpPr>
          <p:sp>
            <p:nvSpPr>
              <p:cNvPr id="18613" name="Arc 181"/>
              <p:cNvSpPr>
                <a:spLocks/>
              </p:cNvSpPr>
              <p:nvPr/>
            </p:nvSpPr>
            <p:spPr bwMode="auto">
              <a:xfrm>
                <a:off x="0" y="0"/>
                <a:ext cx="10041" cy="5006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18612" name="Arc 180"/>
              <p:cNvSpPr>
                <a:spLocks/>
              </p:cNvSpPr>
              <p:nvPr/>
            </p:nvSpPr>
            <p:spPr bwMode="auto">
              <a:xfrm flipV="1">
                <a:off x="0" y="14993"/>
                <a:ext cx="10041" cy="5006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18611" name="Arc 179"/>
              <p:cNvSpPr>
                <a:spLocks/>
              </p:cNvSpPr>
              <p:nvPr/>
            </p:nvSpPr>
            <p:spPr bwMode="auto">
              <a:xfrm flipH="1">
                <a:off x="9958" y="9995"/>
                <a:ext cx="10041" cy="5006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18610" name="Arc 178"/>
              <p:cNvSpPr>
                <a:spLocks/>
              </p:cNvSpPr>
              <p:nvPr/>
            </p:nvSpPr>
            <p:spPr bwMode="auto">
              <a:xfrm flipH="1" flipV="1">
                <a:off x="9958" y="4998"/>
                <a:ext cx="10041" cy="5006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</p:grpSp>
        <p:grpSp>
          <p:nvGrpSpPr>
            <p:cNvPr id="5" name="Group 315"/>
            <p:cNvGrpSpPr>
              <a:grpSpLocks/>
            </p:cNvGrpSpPr>
            <p:nvPr/>
          </p:nvGrpSpPr>
          <p:grpSpPr bwMode="auto">
            <a:xfrm>
              <a:off x="1766" y="-676"/>
              <a:ext cx="96" cy="288"/>
              <a:chOff x="0" y="0"/>
              <a:chExt cx="19999" cy="20001"/>
            </a:xfrm>
          </p:grpSpPr>
          <p:sp>
            <p:nvSpPr>
              <p:cNvPr id="18751" name="Arc 319"/>
              <p:cNvSpPr>
                <a:spLocks/>
              </p:cNvSpPr>
              <p:nvPr/>
            </p:nvSpPr>
            <p:spPr bwMode="auto">
              <a:xfrm>
                <a:off x="0" y="0"/>
                <a:ext cx="10041" cy="5021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18750" name="Arc 318"/>
              <p:cNvSpPr>
                <a:spLocks/>
              </p:cNvSpPr>
              <p:nvPr/>
            </p:nvSpPr>
            <p:spPr bwMode="auto">
              <a:xfrm flipV="1">
                <a:off x="0" y="14980"/>
                <a:ext cx="10041" cy="5021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18749" name="Arc 317"/>
              <p:cNvSpPr>
                <a:spLocks/>
              </p:cNvSpPr>
              <p:nvPr/>
            </p:nvSpPr>
            <p:spPr bwMode="auto">
              <a:xfrm flipH="1">
                <a:off x="9958" y="9987"/>
                <a:ext cx="10041" cy="5021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18748" name="Arc 316"/>
              <p:cNvSpPr>
                <a:spLocks/>
              </p:cNvSpPr>
              <p:nvPr/>
            </p:nvSpPr>
            <p:spPr bwMode="auto">
              <a:xfrm flipH="1" flipV="1">
                <a:off x="9958" y="4993"/>
                <a:ext cx="10041" cy="5021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</p:grpSp>
        <p:sp>
          <p:nvSpPr>
            <p:cNvPr id="18617" name="Arc 185"/>
            <p:cNvSpPr>
              <a:spLocks/>
            </p:cNvSpPr>
            <p:nvPr/>
          </p:nvSpPr>
          <p:spPr bwMode="auto">
            <a:xfrm>
              <a:off x="1766" y="-289"/>
              <a:ext cx="48" cy="7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r-TR"/>
            </a:p>
          </p:txBody>
        </p:sp>
        <p:sp>
          <p:nvSpPr>
            <p:cNvPr id="18616" name="Arc 184"/>
            <p:cNvSpPr>
              <a:spLocks/>
            </p:cNvSpPr>
            <p:nvPr/>
          </p:nvSpPr>
          <p:spPr bwMode="auto">
            <a:xfrm flipV="1">
              <a:off x="1766" y="-73"/>
              <a:ext cx="48" cy="7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r-TR"/>
            </a:p>
          </p:txBody>
        </p:sp>
        <p:sp>
          <p:nvSpPr>
            <p:cNvPr id="18615" name="Arc 183"/>
            <p:cNvSpPr>
              <a:spLocks/>
            </p:cNvSpPr>
            <p:nvPr/>
          </p:nvSpPr>
          <p:spPr bwMode="auto">
            <a:xfrm flipH="1">
              <a:off x="1814" y="-145"/>
              <a:ext cx="48" cy="7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r-TR"/>
            </a:p>
          </p:txBody>
        </p:sp>
        <p:sp>
          <p:nvSpPr>
            <p:cNvPr id="18614" name="Arc 182"/>
            <p:cNvSpPr>
              <a:spLocks/>
            </p:cNvSpPr>
            <p:nvPr/>
          </p:nvSpPr>
          <p:spPr bwMode="auto">
            <a:xfrm flipH="1" flipV="1">
              <a:off x="1814" y="-217"/>
              <a:ext cx="48" cy="7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r-TR"/>
            </a:p>
          </p:txBody>
        </p:sp>
        <p:sp>
          <p:nvSpPr>
            <p:cNvPr id="18746" name="Rectangle 314"/>
            <p:cNvSpPr>
              <a:spLocks noChangeArrowheads="1"/>
            </p:cNvSpPr>
            <p:nvPr/>
          </p:nvSpPr>
          <p:spPr bwMode="auto">
            <a:xfrm>
              <a:off x="1907" y="-657"/>
              <a:ext cx="720" cy="304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eaLnBrk="1" hangingPunct="1">
                <a:spcBef>
                  <a:spcPct val="0"/>
                </a:spcBef>
              </a:pPr>
              <a:r>
                <a:rPr lang="tr-TR" sz="900" dirty="0" smtClean="0">
                  <a:latin typeface="Times" pitchFamily="18" charset="0"/>
                </a:rPr>
                <a:t>Program editörde oluşturulur ve disk içerisinde depolanır.</a:t>
              </a:r>
              <a:endParaRPr lang="en-US" sz="1000" dirty="0">
                <a:latin typeface="Times" pitchFamily="18" charset="0"/>
              </a:endParaRPr>
            </a:p>
            <a:p>
              <a:pPr>
                <a:spcBef>
                  <a:spcPct val="0"/>
                </a:spcBef>
              </a:pPr>
              <a:endParaRPr lang="en-US" sz="2400" dirty="0">
                <a:solidFill>
                  <a:schemeClr val="tx1"/>
                </a:solidFill>
              </a:endParaRPr>
            </a:p>
          </p:txBody>
        </p:sp>
        <p:sp>
          <p:nvSpPr>
            <p:cNvPr id="18618" name="Rectangle 186"/>
            <p:cNvSpPr>
              <a:spLocks noChangeArrowheads="1"/>
            </p:cNvSpPr>
            <p:nvPr/>
          </p:nvSpPr>
          <p:spPr bwMode="auto">
            <a:xfrm>
              <a:off x="1907" y="-226"/>
              <a:ext cx="720" cy="191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eaLnBrk="1" hangingPunct="1">
                <a:spcBef>
                  <a:spcPct val="0"/>
                </a:spcBef>
              </a:pPr>
              <a:r>
                <a:rPr lang="tr-TR" sz="900" dirty="0" smtClean="0">
                  <a:latin typeface="Times" pitchFamily="18" charset="0"/>
                </a:rPr>
                <a:t>Önişlemci program kodlarını işler.</a:t>
              </a:r>
              <a:endParaRPr lang="en-US" sz="1000" dirty="0">
                <a:latin typeface="Times" pitchFamily="18" charset="0"/>
              </a:endParaRPr>
            </a:p>
            <a:p>
              <a:pPr>
                <a:spcBef>
                  <a:spcPct val="0"/>
                </a:spcBef>
              </a:pPr>
              <a:endParaRPr lang="en-US" sz="2400" dirty="0">
                <a:solidFill>
                  <a:schemeClr val="tx1"/>
                </a:solidFill>
              </a:endParaRPr>
            </a:p>
          </p:txBody>
        </p:sp>
        <p:sp>
          <p:nvSpPr>
            <p:cNvPr id="18745" name="Rectangle 313"/>
            <p:cNvSpPr>
              <a:spLocks noChangeArrowheads="1"/>
            </p:cNvSpPr>
            <p:nvPr/>
          </p:nvSpPr>
          <p:spPr bwMode="auto">
            <a:xfrm>
              <a:off x="1910" y="1259"/>
              <a:ext cx="720" cy="194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eaLnBrk="1" hangingPunct="1">
                <a:spcBef>
                  <a:spcPct val="0"/>
                </a:spcBef>
              </a:pPr>
              <a:r>
                <a:rPr lang="tr-TR" sz="900" dirty="0" smtClean="0">
                  <a:latin typeface="Times" pitchFamily="18" charset="0"/>
                </a:rPr>
                <a:t>Yükleyici programı hafızadan ortaya çıkarır.</a:t>
              </a:r>
              <a:endParaRPr lang="en-US" sz="2400" dirty="0">
                <a:solidFill>
                  <a:schemeClr val="tx1"/>
                </a:solidFill>
              </a:endParaRPr>
            </a:p>
          </p:txBody>
        </p:sp>
        <p:sp>
          <p:nvSpPr>
            <p:cNvPr id="18619" name="Rectangle 187"/>
            <p:cNvSpPr>
              <a:spLocks noChangeArrowheads="1"/>
            </p:cNvSpPr>
            <p:nvPr/>
          </p:nvSpPr>
          <p:spPr bwMode="auto">
            <a:xfrm>
              <a:off x="1907" y="2074"/>
              <a:ext cx="720" cy="579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just" eaLnBrk="1" hangingPunct="1">
                <a:spcBef>
                  <a:spcPct val="0"/>
                </a:spcBef>
              </a:pPr>
              <a:r>
                <a:rPr lang="en-US" sz="900" dirty="0">
                  <a:latin typeface="Times" pitchFamily="18" charset="0"/>
                </a:rPr>
                <a:t>CPU </a:t>
              </a:r>
              <a:r>
                <a:rPr lang="tr-TR" sz="900" dirty="0" smtClean="0">
                  <a:latin typeface="Times" pitchFamily="18" charset="0"/>
                </a:rPr>
                <a:t>her bir talimatı alır, yürütür ve muhtemel yeni veri değerlerini programı yürüterek depolar.</a:t>
              </a:r>
              <a:endParaRPr lang="en-US" sz="1000" dirty="0">
                <a:latin typeface="Times" pitchFamily="18" charset="0"/>
              </a:endParaRPr>
            </a:p>
            <a:p>
              <a:pPr>
                <a:spcBef>
                  <a:spcPct val="0"/>
                </a:spcBef>
              </a:pPr>
              <a:endParaRPr lang="en-US" sz="2400" dirty="0">
                <a:solidFill>
                  <a:schemeClr val="tx1"/>
                </a:solidFill>
              </a:endParaRPr>
            </a:p>
          </p:txBody>
        </p:sp>
        <p:sp>
          <p:nvSpPr>
            <p:cNvPr id="18651" name="Freeform 219"/>
            <p:cNvSpPr>
              <a:spLocks/>
            </p:cNvSpPr>
            <p:nvPr/>
          </p:nvSpPr>
          <p:spPr bwMode="auto">
            <a:xfrm>
              <a:off x="324" y="101"/>
              <a:ext cx="672" cy="288"/>
            </a:xfrm>
            <a:custGeom>
              <a:avLst/>
              <a:gdLst/>
              <a:ahLst/>
              <a:cxnLst>
                <a:cxn ang="0">
                  <a:pos x="19988" y="0"/>
                </a:cxn>
                <a:cxn ang="0">
                  <a:pos x="19988" y="19972"/>
                </a:cxn>
                <a:cxn ang="0">
                  <a:pos x="0" y="19972"/>
                </a:cxn>
                <a:cxn ang="0">
                  <a:pos x="0" y="0"/>
                </a:cxn>
                <a:cxn ang="0">
                  <a:pos x="19988" y="0"/>
                </a:cxn>
              </a:cxnLst>
              <a:rect l="0" t="0" r="r" b="b"/>
              <a:pathLst>
                <a:path w="20000" h="20000">
                  <a:moveTo>
                    <a:pt x="19988" y="0"/>
                  </a:moveTo>
                  <a:lnTo>
                    <a:pt x="19988" y="19972"/>
                  </a:lnTo>
                  <a:lnTo>
                    <a:pt x="0" y="19972"/>
                  </a:lnTo>
                  <a:lnTo>
                    <a:pt x="0" y="0"/>
                  </a:lnTo>
                  <a:lnTo>
                    <a:pt x="19988" y="0"/>
                  </a:lnTo>
                  <a:close/>
                </a:path>
              </a:pathLst>
            </a:cu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r-TR"/>
            </a:p>
          </p:txBody>
        </p:sp>
        <p:sp>
          <p:nvSpPr>
            <p:cNvPr id="18650" name="Rectangle 218"/>
            <p:cNvSpPr>
              <a:spLocks noChangeArrowheads="1"/>
            </p:cNvSpPr>
            <p:nvPr/>
          </p:nvSpPr>
          <p:spPr bwMode="auto">
            <a:xfrm>
              <a:off x="459" y="191"/>
              <a:ext cx="400" cy="112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eaLnBrk="1" hangingPunct="1">
                <a:spcBef>
                  <a:spcPct val="0"/>
                </a:spcBef>
              </a:pPr>
              <a:r>
                <a:rPr lang="en-US" sz="1000">
                  <a:ea typeface="Mincho" charset="-128"/>
                </a:rPr>
                <a:t>Compiler</a:t>
              </a:r>
              <a:endParaRPr lang="en-US"/>
            </a:p>
            <a:p>
              <a:pPr>
                <a:spcBef>
                  <a:spcPct val="0"/>
                </a:spcBef>
              </a:pPr>
              <a:endParaRPr lang="en-US" sz="2400">
                <a:solidFill>
                  <a:schemeClr val="tx1"/>
                </a:solidFill>
              </a:endParaRPr>
            </a:p>
          </p:txBody>
        </p:sp>
        <p:sp>
          <p:nvSpPr>
            <p:cNvPr id="18649" name="Freeform 217"/>
            <p:cNvSpPr>
              <a:spLocks/>
            </p:cNvSpPr>
            <p:nvPr/>
          </p:nvSpPr>
          <p:spPr bwMode="auto">
            <a:xfrm>
              <a:off x="998" y="245"/>
              <a:ext cx="288" cy="0"/>
            </a:xfrm>
            <a:custGeom>
              <a:avLst/>
              <a:gdLst/>
              <a:ahLst/>
              <a:cxnLst>
                <a:cxn ang="0">
                  <a:pos x="19972" y="0"/>
                </a:cxn>
                <a:cxn ang="0">
                  <a:pos x="0" y="0"/>
                </a:cxn>
              </a:cxnLst>
              <a:rect l="0" t="0" r="r" b="b"/>
              <a:pathLst>
                <a:path w="20000" h="20000">
                  <a:moveTo>
                    <a:pt x="19972" y="0"/>
                  </a:moveTo>
                  <a:lnTo>
                    <a:pt x="0" y="0"/>
                  </a:lnTo>
                </a:path>
              </a:pathLst>
            </a:custGeom>
            <a:noFill/>
            <a:ln w="3175">
              <a:solidFill>
                <a:srgbClr val="000000"/>
              </a:solidFill>
              <a:round/>
              <a:headEnd type="triangle" w="med" len="sm"/>
              <a:tailEnd type="triangle" w="med" len="sm"/>
            </a:ln>
          </p:spPr>
          <p:txBody>
            <a:bodyPr/>
            <a:lstStyle/>
            <a:p>
              <a:endParaRPr lang="tr-TR"/>
            </a:p>
          </p:txBody>
        </p:sp>
        <p:grpSp>
          <p:nvGrpSpPr>
            <p:cNvPr id="6" name="Group 308"/>
            <p:cNvGrpSpPr>
              <a:grpSpLocks/>
            </p:cNvGrpSpPr>
            <p:nvPr/>
          </p:nvGrpSpPr>
          <p:grpSpPr bwMode="auto">
            <a:xfrm>
              <a:off x="1766" y="94"/>
              <a:ext cx="96" cy="288"/>
              <a:chOff x="0" y="0"/>
              <a:chExt cx="19999" cy="20001"/>
            </a:xfrm>
          </p:grpSpPr>
          <p:sp>
            <p:nvSpPr>
              <p:cNvPr id="18744" name="Arc 312"/>
              <p:cNvSpPr>
                <a:spLocks/>
              </p:cNvSpPr>
              <p:nvPr/>
            </p:nvSpPr>
            <p:spPr bwMode="auto">
              <a:xfrm>
                <a:off x="0" y="0"/>
                <a:ext cx="10041" cy="5021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18743" name="Arc 311"/>
              <p:cNvSpPr>
                <a:spLocks/>
              </p:cNvSpPr>
              <p:nvPr/>
            </p:nvSpPr>
            <p:spPr bwMode="auto">
              <a:xfrm flipV="1">
                <a:off x="0" y="14980"/>
                <a:ext cx="10041" cy="5021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18742" name="Arc 310"/>
              <p:cNvSpPr>
                <a:spLocks/>
              </p:cNvSpPr>
              <p:nvPr/>
            </p:nvSpPr>
            <p:spPr bwMode="auto">
              <a:xfrm flipH="1">
                <a:off x="9958" y="9987"/>
                <a:ext cx="10041" cy="5021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18741" name="Arc 309"/>
              <p:cNvSpPr>
                <a:spLocks/>
              </p:cNvSpPr>
              <p:nvPr/>
            </p:nvSpPr>
            <p:spPr bwMode="auto">
              <a:xfrm flipH="1" flipV="1">
                <a:off x="9958" y="4993"/>
                <a:ext cx="10041" cy="5021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</p:grpSp>
        <p:sp>
          <p:nvSpPr>
            <p:cNvPr id="18620" name="Rectangle 188"/>
            <p:cNvSpPr>
              <a:spLocks noChangeArrowheads="1"/>
            </p:cNvSpPr>
            <p:nvPr/>
          </p:nvSpPr>
          <p:spPr bwMode="auto">
            <a:xfrm>
              <a:off x="1907" y="109"/>
              <a:ext cx="720" cy="304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just" eaLnBrk="1" hangingPunct="1">
                <a:spcBef>
                  <a:spcPct val="0"/>
                </a:spcBef>
              </a:pPr>
              <a:r>
                <a:rPr lang="tr-TR" sz="900" dirty="0" smtClean="0">
                  <a:latin typeface="Times" pitchFamily="18" charset="0"/>
                </a:rPr>
                <a:t>Derleyici nesne kodlarını oluşturur ve disk içerisinde depolar.</a:t>
              </a:r>
              <a:endParaRPr lang="en-US" sz="2400" dirty="0">
                <a:solidFill>
                  <a:schemeClr val="tx1"/>
                </a:solidFill>
              </a:endParaRPr>
            </a:p>
          </p:txBody>
        </p:sp>
        <p:sp>
          <p:nvSpPr>
            <p:cNvPr id="18698" name="Freeform 266"/>
            <p:cNvSpPr>
              <a:spLocks/>
            </p:cNvSpPr>
            <p:nvPr/>
          </p:nvSpPr>
          <p:spPr bwMode="auto">
            <a:xfrm>
              <a:off x="998" y="628"/>
              <a:ext cx="288" cy="0"/>
            </a:xfrm>
            <a:custGeom>
              <a:avLst/>
              <a:gdLst/>
              <a:ahLst/>
              <a:cxnLst>
                <a:cxn ang="0">
                  <a:pos x="19972" y="0"/>
                </a:cxn>
                <a:cxn ang="0">
                  <a:pos x="0" y="0"/>
                </a:cxn>
              </a:cxnLst>
              <a:rect l="0" t="0" r="r" b="b"/>
              <a:pathLst>
                <a:path w="20000" h="20000">
                  <a:moveTo>
                    <a:pt x="19972" y="0"/>
                  </a:moveTo>
                  <a:lnTo>
                    <a:pt x="0" y="0"/>
                  </a:lnTo>
                </a:path>
              </a:pathLst>
            </a:custGeom>
            <a:noFill/>
            <a:ln w="3175">
              <a:solidFill>
                <a:srgbClr val="000000"/>
              </a:solidFill>
              <a:round/>
              <a:headEnd type="triangle" w="med" len="sm"/>
              <a:tailEnd type="triangle" w="med" len="sm"/>
            </a:ln>
          </p:spPr>
          <p:txBody>
            <a:bodyPr/>
            <a:lstStyle/>
            <a:p>
              <a:endParaRPr lang="tr-TR"/>
            </a:p>
          </p:txBody>
        </p:sp>
        <p:sp>
          <p:nvSpPr>
            <p:cNvPr id="18739" name="Arc 307"/>
            <p:cNvSpPr>
              <a:spLocks/>
            </p:cNvSpPr>
            <p:nvPr/>
          </p:nvSpPr>
          <p:spPr bwMode="auto">
            <a:xfrm>
              <a:off x="1766" y="477"/>
              <a:ext cx="48" cy="7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r-TR"/>
            </a:p>
          </p:txBody>
        </p:sp>
        <p:sp>
          <p:nvSpPr>
            <p:cNvPr id="18738" name="Arc 306"/>
            <p:cNvSpPr>
              <a:spLocks/>
            </p:cNvSpPr>
            <p:nvPr/>
          </p:nvSpPr>
          <p:spPr bwMode="auto">
            <a:xfrm flipV="1">
              <a:off x="1766" y="693"/>
              <a:ext cx="48" cy="7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r-TR"/>
            </a:p>
          </p:txBody>
        </p:sp>
        <p:sp>
          <p:nvSpPr>
            <p:cNvPr id="18737" name="Arc 305"/>
            <p:cNvSpPr>
              <a:spLocks/>
            </p:cNvSpPr>
            <p:nvPr/>
          </p:nvSpPr>
          <p:spPr bwMode="auto">
            <a:xfrm flipH="1">
              <a:off x="1814" y="621"/>
              <a:ext cx="48" cy="7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r-TR"/>
            </a:p>
          </p:txBody>
        </p:sp>
        <p:sp>
          <p:nvSpPr>
            <p:cNvPr id="18736" name="Arc 304"/>
            <p:cNvSpPr>
              <a:spLocks/>
            </p:cNvSpPr>
            <p:nvPr/>
          </p:nvSpPr>
          <p:spPr bwMode="auto">
            <a:xfrm flipH="1" flipV="1">
              <a:off x="1814" y="549"/>
              <a:ext cx="48" cy="7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r-TR"/>
            </a:p>
          </p:txBody>
        </p:sp>
        <p:sp>
          <p:nvSpPr>
            <p:cNvPr id="18621" name="Rectangle 189"/>
            <p:cNvSpPr>
              <a:spLocks noChangeArrowheads="1"/>
            </p:cNvSpPr>
            <p:nvPr/>
          </p:nvSpPr>
          <p:spPr bwMode="auto">
            <a:xfrm>
              <a:off x="1907" y="445"/>
              <a:ext cx="720" cy="384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just" eaLnBrk="1" hangingPunct="1">
                <a:spcBef>
                  <a:spcPct val="0"/>
                </a:spcBef>
              </a:pPr>
              <a:r>
                <a:rPr lang="en-US" sz="900" dirty="0">
                  <a:latin typeface="Times" pitchFamily="18" charset="0"/>
                </a:rPr>
                <a:t>Linker </a:t>
              </a:r>
              <a:r>
                <a:rPr lang="tr-TR" sz="900" dirty="0" smtClean="0">
                  <a:latin typeface="Times" pitchFamily="18" charset="0"/>
                </a:rPr>
                <a:t>nesne kodlarını  kütüphaneler ile bağlantılar ve disk üzerinde depolar.</a:t>
              </a:r>
              <a:endParaRPr lang="en-US" sz="2400" dirty="0">
                <a:solidFill>
                  <a:schemeClr val="tx1"/>
                </a:solidFill>
              </a:endParaRPr>
            </a:p>
          </p:txBody>
        </p:sp>
        <p:grpSp>
          <p:nvGrpSpPr>
            <p:cNvPr id="7" name="Group 201"/>
            <p:cNvGrpSpPr>
              <a:grpSpLocks/>
            </p:cNvGrpSpPr>
            <p:nvPr/>
          </p:nvGrpSpPr>
          <p:grpSpPr bwMode="auto">
            <a:xfrm>
              <a:off x="324" y="-682"/>
              <a:ext cx="672" cy="288"/>
              <a:chOff x="0" y="0"/>
              <a:chExt cx="20000" cy="20000"/>
            </a:xfrm>
          </p:grpSpPr>
          <p:sp>
            <p:nvSpPr>
              <p:cNvPr id="18636" name="Freeform 204"/>
              <p:cNvSpPr>
                <a:spLocks/>
              </p:cNvSpPr>
              <p:nvPr/>
            </p:nvSpPr>
            <p:spPr bwMode="auto">
              <a:xfrm>
                <a:off x="0" y="0"/>
                <a:ext cx="20000" cy="20000"/>
              </a:xfrm>
              <a:custGeom>
                <a:avLst/>
                <a:gdLst/>
                <a:ahLst/>
                <a:cxnLst>
                  <a:cxn ang="0">
                    <a:pos x="19988" y="0"/>
                  </a:cxn>
                  <a:cxn ang="0">
                    <a:pos x="19988" y="19972"/>
                  </a:cxn>
                  <a:cxn ang="0">
                    <a:pos x="0" y="19972"/>
                  </a:cxn>
                  <a:cxn ang="0">
                    <a:pos x="0" y="0"/>
                  </a:cxn>
                  <a:cxn ang="0">
                    <a:pos x="19988" y="0"/>
                  </a:cxn>
                </a:cxnLst>
                <a:rect l="0" t="0" r="r" b="b"/>
                <a:pathLst>
                  <a:path w="20000" h="20000">
                    <a:moveTo>
                      <a:pt x="19988" y="0"/>
                    </a:moveTo>
                    <a:lnTo>
                      <a:pt x="19988" y="19972"/>
                    </a:lnTo>
                    <a:lnTo>
                      <a:pt x="0" y="19972"/>
                    </a:lnTo>
                    <a:lnTo>
                      <a:pt x="0" y="0"/>
                    </a:lnTo>
                    <a:lnTo>
                      <a:pt x="19988" y="0"/>
                    </a:lnTo>
                    <a:close/>
                  </a:path>
                </a:pathLst>
              </a:custGeom>
              <a:solidFill>
                <a:srgbClr val="4DB3E6"/>
              </a:solidFill>
              <a:ln w="3175">
                <a:solidFill>
                  <a:srgbClr val="4DB3E6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18635" name="Freeform 203"/>
              <p:cNvSpPr>
                <a:spLocks/>
              </p:cNvSpPr>
              <p:nvPr/>
            </p:nvSpPr>
            <p:spPr bwMode="auto">
              <a:xfrm>
                <a:off x="0" y="0"/>
                <a:ext cx="20000" cy="20000"/>
              </a:xfrm>
              <a:custGeom>
                <a:avLst/>
                <a:gdLst/>
                <a:ahLst/>
                <a:cxnLst>
                  <a:cxn ang="0">
                    <a:pos x="19988" y="0"/>
                  </a:cxn>
                  <a:cxn ang="0">
                    <a:pos x="19988" y="19972"/>
                  </a:cxn>
                  <a:cxn ang="0">
                    <a:pos x="0" y="19972"/>
                  </a:cxn>
                  <a:cxn ang="0">
                    <a:pos x="0" y="0"/>
                  </a:cxn>
                  <a:cxn ang="0">
                    <a:pos x="19988" y="0"/>
                  </a:cxn>
                </a:cxnLst>
                <a:rect l="0" t="0" r="r" b="b"/>
                <a:pathLst>
                  <a:path w="20000" h="20000">
                    <a:moveTo>
                      <a:pt x="19988" y="0"/>
                    </a:moveTo>
                    <a:lnTo>
                      <a:pt x="19988" y="19972"/>
                    </a:lnTo>
                    <a:lnTo>
                      <a:pt x="0" y="19972"/>
                    </a:lnTo>
                    <a:lnTo>
                      <a:pt x="0" y="0"/>
                    </a:lnTo>
                    <a:lnTo>
                      <a:pt x="19988" y="0"/>
                    </a:lnTo>
                    <a:close/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18634" name="Rectangle 202"/>
              <p:cNvSpPr>
                <a:spLocks noChangeArrowheads="1"/>
              </p:cNvSpPr>
              <p:nvPr/>
            </p:nvSpPr>
            <p:spPr bwMode="auto">
              <a:xfrm>
                <a:off x="5464" y="6306"/>
                <a:ext cx="9060" cy="7805"/>
              </a:xfrm>
              <a:prstGeom prst="rect">
                <a:avLst/>
              </a:prstGeom>
              <a:noFill/>
              <a:ln w="0">
                <a:noFill/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sz="1000">
                    <a:ea typeface="Mincho" charset="-128"/>
                  </a:rPr>
                  <a:t>Editor</a:t>
                </a:r>
                <a:endParaRPr lang="en-US"/>
              </a:p>
              <a:p>
                <a:pPr>
                  <a:spcBef>
                    <a:spcPct val="0"/>
                  </a:spcBef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8" name="Group 278"/>
            <p:cNvGrpSpPr>
              <a:grpSpLocks/>
            </p:cNvGrpSpPr>
            <p:nvPr/>
          </p:nvGrpSpPr>
          <p:grpSpPr bwMode="auto">
            <a:xfrm>
              <a:off x="324" y="-283"/>
              <a:ext cx="672" cy="288"/>
              <a:chOff x="0" y="0"/>
              <a:chExt cx="20000" cy="20000"/>
            </a:xfrm>
          </p:grpSpPr>
          <p:sp>
            <p:nvSpPr>
              <p:cNvPr id="18714" name="Freeform 282"/>
              <p:cNvSpPr>
                <a:spLocks/>
              </p:cNvSpPr>
              <p:nvPr/>
            </p:nvSpPr>
            <p:spPr bwMode="auto">
              <a:xfrm>
                <a:off x="0" y="0"/>
                <a:ext cx="20000" cy="20000"/>
              </a:xfrm>
              <a:custGeom>
                <a:avLst/>
                <a:gdLst/>
                <a:ahLst/>
                <a:cxnLst>
                  <a:cxn ang="0">
                    <a:pos x="19988" y="0"/>
                  </a:cxn>
                  <a:cxn ang="0">
                    <a:pos x="19988" y="19972"/>
                  </a:cxn>
                  <a:cxn ang="0">
                    <a:pos x="0" y="19972"/>
                  </a:cxn>
                  <a:cxn ang="0">
                    <a:pos x="0" y="0"/>
                  </a:cxn>
                  <a:cxn ang="0">
                    <a:pos x="19988" y="0"/>
                  </a:cxn>
                </a:cxnLst>
                <a:rect l="0" t="0" r="r" b="b"/>
                <a:pathLst>
                  <a:path w="20000" h="20000">
                    <a:moveTo>
                      <a:pt x="19988" y="0"/>
                    </a:moveTo>
                    <a:lnTo>
                      <a:pt x="19988" y="19972"/>
                    </a:lnTo>
                    <a:lnTo>
                      <a:pt x="0" y="19972"/>
                    </a:lnTo>
                    <a:lnTo>
                      <a:pt x="0" y="0"/>
                    </a:lnTo>
                    <a:lnTo>
                      <a:pt x="19988" y="0"/>
                    </a:lnTo>
                    <a:close/>
                  </a:path>
                </a:pathLst>
              </a:custGeom>
              <a:solidFill>
                <a:srgbClr val="4DB3E6"/>
              </a:solidFill>
              <a:ln w="3175">
                <a:solidFill>
                  <a:srgbClr val="4DB3E6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grpSp>
            <p:nvGrpSpPr>
              <p:cNvPr id="9" name="Group 279"/>
              <p:cNvGrpSpPr>
                <a:grpSpLocks/>
              </p:cNvGrpSpPr>
              <p:nvPr/>
            </p:nvGrpSpPr>
            <p:grpSpPr bwMode="auto">
              <a:xfrm>
                <a:off x="0" y="0"/>
                <a:ext cx="20000" cy="20000"/>
                <a:chOff x="0" y="0"/>
                <a:chExt cx="20000" cy="20000"/>
              </a:xfrm>
            </p:grpSpPr>
            <p:sp>
              <p:nvSpPr>
                <p:cNvPr id="18713" name="Freeform 281"/>
                <p:cNvSpPr>
                  <a:spLocks/>
                </p:cNvSpPr>
                <p:nvPr/>
              </p:nvSpPr>
              <p:spPr bwMode="auto">
                <a:xfrm>
                  <a:off x="0" y="0"/>
                  <a:ext cx="20000" cy="20000"/>
                </a:xfrm>
                <a:custGeom>
                  <a:avLst/>
                  <a:gdLst/>
                  <a:ahLst/>
                  <a:cxnLst>
                    <a:cxn ang="0">
                      <a:pos x="19988" y="0"/>
                    </a:cxn>
                    <a:cxn ang="0">
                      <a:pos x="19988" y="19972"/>
                    </a:cxn>
                    <a:cxn ang="0">
                      <a:pos x="0" y="19972"/>
                    </a:cxn>
                    <a:cxn ang="0">
                      <a:pos x="0" y="0"/>
                    </a:cxn>
                    <a:cxn ang="0">
                      <a:pos x="19988" y="0"/>
                    </a:cxn>
                  </a:cxnLst>
                  <a:rect l="0" t="0" r="r" b="b"/>
                  <a:pathLst>
                    <a:path w="20000" h="20000">
                      <a:moveTo>
                        <a:pt x="19988" y="0"/>
                      </a:moveTo>
                      <a:lnTo>
                        <a:pt x="19988" y="19972"/>
                      </a:lnTo>
                      <a:lnTo>
                        <a:pt x="0" y="19972"/>
                      </a:lnTo>
                      <a:lnTo>
                        <a:pt x="0" y="0"/>
                      </a:lnTo>
                      <a:lnTo>
                        <a:pt x="19988" y="0"/>
                      </a:lnTo>
                      <a:close/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/>
                </a:p>
              </p:txBody>
            </p:sp>
            <p:sp>
              <p:nvSpPr>
                <p:cNvPr id="18712" name="Rectangle 280"/>
                <p:cNvSpPr>
                  <a:spLocks noChangeArrowheads="1"/>
                </p:cNvSpPr>
                <p:nvPr/>
              </p:nvSpPr>
              <p:spPr bwMode="auto">
                <a:xfrm>
                  <a:off x="1179" y="5861"/>
                  <a:ext cx="17631" cy="7806"/>
                </a:xfrm>
                <a:prstGeom prst="rect">
                  <a:avLst/>
                </a:prstGeom>
                <a:noFill/>
                <a:ln w="0">
                  <a:noFill/>
                  <a:miter lim="8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eaLnBrk="1" hangingPunct="1">
                    <a:spcBef>
                      <a:spcPct val="0"/>
                    </a:spcBef>
                  </a:pPr>
                  <a:r>
                    <a:rPr lang="en-US" sz="1000">
                      <a:ea typeface="Mincho" charset="-128"/>
                    </a:rPr>
                    <a:t>Preprocessor</a:t>
                  </a:r>
                  <a:endParaRPr lang="en-US"/>
                </a:p>
                <a:p>
                  <a:pPr>
                    <a:spcBef>
                      <a:spcPct val="0"/>
                    </a:spcBef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</p:grpSp>
        <p:grpSp>
          <p:nvGrpSpPr>
            <p:cNvPr id="10" name="Group 261"/>
            <p:cNvGrpSpPr>
              <a:grpSpLocks/>
            </p:cNvGrpSpPr>
            <p:nvPr/>
          </p:nvGrpSpPr>
          <p:grpSpPr bwMode="auto">
            <a:xfrm>
              <a:off x="324" y="484"/>
              <a:ext cx="672" cy="288"/>
              <a:chOff x="0" y="0"/>
              <a:chExt cx="20000" cy="20000"/>
            </a:xfrm>
          </p:grpSpPr>
          <p:sp>
            <p:nvSpPr>
              <p:cNvPr id="18697" name="Freeform 265"/>
              <p:cNvSpPr>
                <a:spLocks/>
              </p:cNvSpPr>
              <p:nvPr/>
            </p:nvSpPr>
            <p:spPr bwMode="auto">
              <a:xfrm>
                <a:off x="0" y="0"/>
                <a:ext cx="20000" cy="20000"/>
              </a:xfrm>
              <a:custGeom>
                <a:avLst/>
                <a:gdLst/>
                <a:ahLst/>
                <a:cxnLst>
                  <a:cxn ang="0">
                    <a:pos x="19988" y="0"/>
                  </a:cxn>
                  <a:cxn ang="0">
                    <a:pos x="19988" y="19972"/>
                  </a:cxn>
                  <a:cxn ang="0">
                    <a:pos x="0" y="19972"/>
                  </a:cxn>
                  <a:cxn ang="0">
                    <a:pos x="0" y="0"/>
                  </a:cxn>
                  <a:cxn ang="0">
                    <a:pos x="19988" y="0"/>
                  </a:cxn>
                </a:cxnLst>
                <a:rect l="0" t="0" r="r" b="b"/>
                <a:pathLst>
                  <a:path w="20000" h="20000">
                    <a:moveTo>
                      <a:pt x="19988" y="0"/>
                    </a:moveTo>
                    <a:lnTo>
                      <a:pt x="19988" y="19972"/>
                    </a:lnTo>
                    <a:lnTo>
                      <a:pt x="0" y="19972"/>
                    </a:lnTo>
                    <a:lnTo>
                      <a:pt x="0" y="0"/>
                    </a:lnTo>
                    <a:lnTo>
                      <a:pt x="19988" y="0"/>
                    </a:lnTo>
                    <a:close/>
                  </a:path>
                </a:pathLst>
              </a:custGeom>
              <a:solidFill>
                <a:srgbClr val="4DB3E6"/>
              </a:solidFill>
              <a:ln w="3175">
                <a:solidFill>
                  <a:srgbClr val="4DB3E6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grpSp>
            <p:nvGrpSpPr>
              <p:cNvPr id="11" name="Group 262"/>
              <p:cNvGrpSpPr>
                <a:grpSpLocks/>
              </p:cNvGrpSpPr>
              <p:nvPr/>
            </p:nvGrpSpPr>
            <p:grpSpPr bwMode="auto">
              <a:xfrm>
                <a:off x="0" y="0"/>
                <a:ext cx="20000" cy="20000"/>
                <a:chOff x="0" y="0"/>
                <a:chExt cx="20000" cy="20000"/>
              </a:xfrm>
            </p:grpSpPr>
            <p:sp>
              <p:nvSpPr>
                <p:cNvPr id="18696" name="Freeform 264"/>
                <p:cNvSpPr>
                  <a:spLocks/>
                </p:cNvSpPr>
                <p:nvPr/>
              </p:nvSpPr>
              <p:spPr bwMode="auto">
                <a:xfrm>
                  <a:off x="0" y="0"/>
                  <a:ext cx="20000" cy="20000"/>
                </a:xfrm>
                <a:custGeom>
                  <a:avLst/>
                  <a:gdLst/>
                  <a:ahLst/>
                  <a:cxnLst>
                    <a:cxn ang="0">
                      <a:pos x="19988" y="0"/>
                    </a:cxn>
                    <a:cxn ang="0">
                      <a:pos x="19988" y="19972"/>
                    </a:cxn>
                    <a:cxn ang="0">
                      <a:pos x="0" y="19972"/>
                    </a:cxn>
                    <a:cxn ang="0">
                      <a:pos x="0" y="0"/>
                    </a:cxn>
                    <a:cxn ang="0">
                      <a:pos x="19988" y="0"/>
                    </a:cxn>
                  </a:cxnLst>
                  <a:rect l="0" t="0" r="r" b="b"/>
                  <a:pathLst>
                    <a:path w="20000" h="20000">
                      <a:moveTo>
                        <a:pt x="19988" y="0"/>
                      </a:moveTo>
                      <a:lnTo>
                        <a:pt x="19988" y="19972"/>
                      </a:lnTo>
                      <a:lnTo>
                        <a:pt x="0" y="19972"/>
                      </a:lnTo>
                      <a:lnTo>
                        <a:pt x="0" y="0"/>
                      </a:lnTo>
                      <a:lnTo>
                        <a:pt x="19988" y="0"/>
                      </a:lnTo>
                      <a:close/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/>
                </a:p>
              </p:txBody>
            </p:sp>
            <p:sp>
              <p:nvSpPr>
                <p:cNvPr id="18695" name="Rectangle 263"/>
                <p:cNvSpPr>
                  <a:spLocks noChangeArrowheads="1"/>
                </p:cNvSpPr>
                <p:nvPr/>
              </p:nvSpPr>
              <p:spPr bwMode="auto">
                <a:xfrm>
                  <a:off x="5464" y="5889"/>
                  <a:ext cx="9060" cy="7805"/>
                </a:xfrm>
                <a:prstGeom prst="rect">
                  <a:avLst/>
                </a:prstGeom>
                <a:noFill/>
                <a:ln w="0">
                  <a:noFill/>
                  <a:miter lim="8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eaLnBrk="1" hangingPunct="1">
                    <a:spcBef>
                      <a:spcPct val="0"/>
                    </a:spcBef>
                  </a:pPr>
                  <a:r>
                    <a:rPr lang="en-US" sz="1000">
                      <a:ea typeface="Mincho" charset="-128"/>
                    </a:rPr>
                    <a:t>Linker</a:t>
                  </a:r>
                  <a:endParaRPr lang="en-US"/>
                </a:p>
                <a:p>
                  <a:pPr>
                    <a:spcBef>
                      <a:spcPct val="0"/>
                    </a:spcBef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</p:grpSp>
        <p:grpSp>
          <p:nvGrpSpPr>
            <p:cNvPr id="12" name="Group 296"/>
            <p:cNvGrpSpPr>
              <a:grpSpLocks/>
            </p:cNvGrpSpPr>
            <p:nvPr/>
          </p:nvGrpSpPr>
          <p:grpSpPr bwMode="auto">
            <a:xfrm>
              <a:off x="324" y="1945"/>
              <a:ext cx="672" cy="288"/>
              <a:chOff x="0" y="0"/>
              <a:chExt cx="20000" cy="20000"/>
            </a:xfrm>
          </p:grpSpPr>
          <p:grpSp>
            <p:nvGrpSpPr>
              <p:cNvPr id="13" name="Group 300"/>
              <p:cNvGrpSpPr>
                <a:grpSpLocks/>
              </p:cNvGrpSpPr>
              <p:nvPr/>
            </p:nvGrpSpPr>
            <p:grpSpPr bwMode="auto">
              <a:xfrm>
                <a:off x="0" y="0"/>
                <a:ext cx="20000" cy="20000"/>
                <a:chOff x="0" y="0"/>
                <a:chExt cx="20000" cy="20000"/>
              </a:xfrm>
            </p:grpSpPr>
            <p:sp>
              <p:nvSpPr>
                <p:cNvPr id="18734" name="Freeform 302"/>
                <p:cNvSpPr>
                  <a:spLocks/>
                </p:cNvSpPr>
                <p:nvPr/>
              </p:nvSpPr>
              <p:spPr bwMode="auto">
                <a:xfrm>
                  <a:off x="0" y="0"/>
                  <a:ext cx="20000" cy="20000"/>
                </a:xfrm>
                <a:custGeom>
                  <a:avLst/>
                  <a:gdLst/>
                  <a:ahLst/>
                  <a:cxnLst>
                    <a:cxn ang="0">
                      <a:pos x="19988" y="0"/>
                    </a:cxn>
                    <a:cxn ang="0">
                      <a:pos x="19988" y="19972"/>
                    </a:cxn>
                    <a:cxn ang="0">
                      <a:pos x="0" y="19972"/>
                    </a:cxn>
                    <a:cxn ang="0">
                      <a:pos x="0" y="0"/>
                    </a:cxn>
                    <a:cxn ang="0">
                      <a:pos x="19988" y="0"/>
                    </a:cxn>
                  </a:cxnLst>
                  <a:rect l="0" t="0" r="r" b="b"/>
                  <a:pathLst>
                    <a:path w="20000" h="20000">
                      <a:moveTo>
                        <a:pt x="19988" y="0"/>
                      </a:moveTo>
                      <a:lnTo>
                        <a:pt x="19988" y="19972"/>
                      </a:lnTo>
                      <a:lnTo>
                        <a:pt x="0" y="19972"/>
                      </a:lnTo>
                      <a:lnTo>
                        <a:pt x="0" y="0"/>
                      </a:lnTo>
                      <a:lnTo>
                        <a:pt x="19988" y="0"/>
                      </a:lnTo>
                      <a:close/>
                    </a:path>
                  </a:pathLst>
                </a:custGeom>
                <a:solidFill>
                  <a:srgbClr val="4DB3E6"/>
                </a:solidFill>
                <a:ln w="3175">
                  <a:solidFill>
                    <a:srgbClr val="4DB3E6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/>
                </a:p>
              </p:txBody>
            </p:sp>
            <p:sp>
              <p:nvSpPr>
                <p:cNvPr id="18733" name="Rectangle 301"/>
                <p:cNvSpPr>
                  <a:spLocks noChangeArrowheads="1"/>
                </p:cNvSpPr>
                <p:nvPr/>
              </p:nvSpPr>
              <p:spPr bwMode="auto">
                <a:xfrm>
                  <a:off x="9750" y="12222"/>
                  <a:ext cx="488" cy="2250"/>
                </a:xfrm>
                <a:prstGeom prst="rect">
                  <a:avLst/>
                </a:prstGeom>
                <a:noFill/>
                <a:ln w="0">
                  <a:noFill/>
                  <a:miter lim="8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eaLnBrk="1" hangingPunct="1">
                    <a:spcBef>
                      <a:spcPct val="0"/>
                    </a:spcBef>
                  </a:pPr>
                  <a:r>
                    <a:rPr lang="en-US">
                      <a:solidFill>
                        <a:schemeClr val="tx1"/>
                      </a:solidFill>
                    </a:rPr>
                    <a:t> </a:t>
                  </a:r>
                </a:p>
                <a:p>
                  <a:pPr>
                    <a:spcBef>
                      <a:spcPct val="0"/>
                    </a:spcBef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4" name="Group 297"/>
              <p:cNvGrpSpPr>
                <a:grpSpLocks/>
              </p:cNvGrpSpPr>
              <p:nvPr/>
            </p:nvGrpSpPr>
            <p:grpSpPr bwMode="auto">
              <a:xfrm>
                <a:off x="0" y="0"/>
                <a:ext cx="20000" cy="20000"/>
                <a:chOff x="0" y="0"/>
                <a:chExt cx="20000" cy="20000"/>
              </a:xfrm>
            </p:grpSpPr>
            <p:sp>
              <p:nvSpPr>
                <p:cNvPr id="18731" name="Freeform 299"/>
                <p:cNvSpPr>
                  <a:spLocks/>
                </p:cNvSpPr>
                <p:nvPr/>
              </p:nvSpPr>
              <p:spPr bwMode="auto">
                <a:xfrm>
                  <a:off x="0" y="0"/>
                  <a:ext cx="20000" cy="20000"/>
                </a:xfrm>
                <a:custGeom>
                  <a:avLst/>
                  <a:gdLst/>
                  <a:ahLst/>
                  <a:cxnLst>
                    <a:cxn ang="0">
                      <a:pos x="19988" y="0"/>
                    </a:cxn>
                    <a:cxn ang="0">
                      <a:pos x="19988" y="19972"/>
                    </a:cxn>
                    <a:cxn ang="0">
                      <a:pos x="0" y="19972"/>
                    </a:cxn>
                    <a:cxn ang="0">
                      <a:pos x="0" y="0"/>
                    </a:cxn>
                    <a:cxn ang="0">
                      <a:pos x="19988" y="0"/>
                    </a:cxn>
                  </a:cxnLst>
                  <a:rect l="0" t="0" r="r" b="b"/>
                  <a:pathLst>
                    <a:path w="20000" h="20000">
                      <a:moveTo>
                        <a:pt x="19988" y="0"/>
                      </a:moveTo>
                      <a:lnTo>
                        <a:pt x="19988" y="19972"/>
                      </a:lnTo>
                      <a:lnTo>
                        <a:pt x="0" y="19972"/>
                      </a:lnTo>
                      <a:lnTo>
                        <a:pt x="0" y="0"/>
                      </a:lnTo>
                      <a:lnTo>
                        <a:pt x="19988" y="0"/>
                      </a:lnTo>
                      <a:close/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/>
                </a:p>
              </p:txBody>
            </p:sp>
            <p:sp>
              <p:nvSpPr>
                <p:cNvPr id="18730" name="Rectangle 298"/>
                <p:cNvSpPr>
                  <a:spLocks noChangeArrowheads="1"/>
                </p:cNvSpPr>
                <p:nvPr/>
              </p:nvSpPr>
              <p:spPr bwMode="auto">
                <a:xfrm>
                  <a:off x="7607" y="6667"/>
                  <a:ext cx="4774" cy="7805"/>
                </a:xfrm>
                <a:prstGeom prst="rect">
                  <a:avLst/>
                </a:prstGeom>
                <a:noFill/>
                <a:ln w="0">
                  <a:noFill/>
                  <a:miter lim="8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eaLnBrk="1" hangingPunct="1">
                    <a:spcBef>
                      <a:spcPct val="0"/>
                    </a:spcBef>
                  </a:pPr>
                  <a:r>
                    <a:rPr lang="en-US" sz="1000">
                      <a:ea typeface="Mincho" charset="-128"/>
                    </a:rPr>
                    <a:t>CPU</a:t>
                  </a:r>
                  <a:endParaRPr lang="en-US"/>
                </a:p>
                <a:p>
                  <a:pPr>
                    <a:spcBef>
                      <a:spcPct val="0"/>
                    </a:spcBef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</p:grpSp>
        <p:sp>
          <p:nvSpPr>
            <p:cNvPr id="18727" name="Rectangle 295"/>
            <p:cNvSpPr>
              <a:spLocks noChangeArrowheads="1"/>
            </p:cNvSpPr>
            <p:nvPr/>
          </p:nvSpPr>
          <p:spPr bwMode="auto">
            <a:xfrm>
              <a:off x="1286" y="1866"/>
              <a:ext cx="432" cy="160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indent="228600" algn="ctr" eaLnBrk="1" hangingPunct="1">
                <a:spcBef>
                  <a:spcPct val="0"/>
                </a:spcBef>
              </a:pPr>
              <a:r>
                <a:rPr lang="tr-TR" sz="900" dirty="0" smtClean="0">
                  <a:latin typeface="AvantGarde" pitchFamily="34" charset="0"/>
                </a:rPr>
                <a:t>Birincil Hafıza</a:t>
              </a:r>
              <a:endParaRPr lang="en-US" sz="1000" dirty="0">
                <a:latin typeface="Times" pitchFamily="18" charset="0"/>
              </a:endParaRPr>
            </a:p>
            <a:p>
              <a:pPr indent="228600">
                <a:spcBef>
                  <a:spcPct val="0"/>
                </a:spcBef>
              </a:pPr>
              <a:endParaRPr lang="en-US" sz="2400" dirty="0">
                <a:solidFill>
                  <a:schemeClr val="tx1"/>
                </a:solidFill>
              </a:endParaRPr>
            </a:p>
          </p:txBody>
        </p:sp>
        <p:grpSp>
          <p:nvGrpSpPr>
            <p:cNvPr id="15" name="Group 284"/>
            <p:cNvGrpSpPr>
              <a:grpSpLocks/>
            </p:cNvGrpSpPr>
            <p:nvPr/>
          </p:nvGrpSpPr>
          <p:grpSpPr bwMode="auto">
            <a:xfrm>
              <a:off x="1286" y="2033"/>
              <a:ext cx="433" cy="764"/>
              <a:chOff x="-2" y="1"/>
              <a:chExt cx="20003" cy="19999"/>
            </a:xfrm>
          </p:grpSpPr>
          <p:sp>
            <p:nvSpPr>
              <p:cNvPr id="18726" name="Rectangle 294"/>
              <p:cNvSpPr>
                <a:spLocks noChangeArrowheads="1"/>
              </p:cNvSpPr>
              <p:nvPr/>
            </p:nvSpPr>
            <p:spPr bwMode="auto">
              <a:xfrm>
                <a:off x="8336" y="12593"/>
                <a:ext cx="2237" cy="5458"/>
              </a:xfrm>
              <a:prstGeom prst="rect">
                <a:avLst/>
              </a:prstGeom>
              <a:noFill/>
              <a:ln w="0">
                <a:noFill/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pPr indent="228600" algn="ctr" eaLnBrk="1" hangingPunct="1">
                  <a:spcBef>
                    <a:spcPct val="0"/>
                  </a:spcBef>
                </a:pPr>
                <a:r>
                  <a:rPr lang="en-US" sz="700" b="1">
                    <a:latin typeface="Courier" pitchFamily="49" charset="0"/>
                  </a:rPr>
                  <a:t>.</a:t>
                </a:r>
                <a:endParaRPr lang="en-US" sz="1000">
                  <a:latin typeface="Times" pitchFamily="18" charset="0"/>
                </a:endParaRPr>
              </a:p>
              <a:p>
                <a:pPr indent="228600" algn="ctr">
                  <a:spcBef>
                    <a:spcPct val="0"/>
                  </a:spcBef>
                </a:pPr>
                <a:r>
                  <a:rPr lang="en-US" sz="700" b="1">
                    <a:latin typeface="Courier" pitchFamily="49" charset="0"/>
                  </a:rPr>
                  <a:t>.</a:t>
                </a:r>
                <a:endParaRPr lang="en-US" sz="1000">
                  <a:latin typeface="Times" pitchFamily="18" charset="0"/>
                </a:endParaRPr>
              </a:p>
              <a:p>
                <a:pPr indent="228600" algn="ctr">
                  <a:spcBef>
                    <a:spcPct val="0"/>
                  </a:spcBef>
                </a:pPr>
                <a:r>
                  <a:rPr lang="en-US" sz="700" b="1">
                    <a:latin typeface="Courier" pitchFamily="49" charset="0"/>
                  </a:rPr>
                  <a:t>.</a:t>
                </a:r>
                <a:endParaRPr lang="en-US" sz="1000">
                  <a:latin typeface="Times" pitchFamily="18" charset="0"/>
                </a:endParaRPr>
              </a:p>
              <a:p>
                <a:pPr indent="228600">
                  <a:spcBef>
                    <a:spcPct val="0"/>
                  </a:spcBef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18725" name="Freeform 293"/>
              <p:cNvSpPr>
                <a:spLocks/>
              </p:cNvSpPr>
              <p:nvPr/>
            </p:nvSpPr>
            <p:spPr bwMode="auto">
              <a:xfrm>
                <a:off x="-2" y="1"/>
                <a:ext cx="19837" cy="19999"/>
              </a:xfrm>
              <a:custGeom>
                <a:avLst/>
                <a:gdLst/>
                <a:ahLst/>
                <a:cxnLst>
                  <a:cxn ang="0">
                    <a:pos x="19981" y="0"/>
                  </a:cxn>
                  <a:cxn ang="0">
                    <a:pos x="19981" y="19990"/>
                  </a:cxn>
                  <a:cxn ang="0">
                    <a:pos x="0" y="19990"/>
                  </a:cxn>
                  <a:cxn ang="0">
                    <a:pos x="0" y="0"/>
                  </a:cxn>
                  <a:cxn ang="0">
                    <a:pos x="19981" y="0"/>
                  </a:cxn>
                </a:cxnLst>
                <a:rect l="0" t="0" r="r" b="b"/>
                <a:pathLst>
                  <a:path w="20000" h="20000">
                    <a:moveTo>
                      <a:pt x="19981" y="0"/>
                    </a:moveTo>
                    <a:lnTo>
                      <a:pt x="19981" y="19990"/>
                    </a:lnTo>
                    <a:lnTo>
                      <a:pt x="0" y="19990"/>
                    </a:lnTo>
                    <a:lnTo>
                      <a:pt x="0" y="0"/>
                    </a:lnTo>
                    <a:lnTo>
                      <a:pt x="19981" y="0"/>
                    </a:lnTo>
                    <a:close/>
                  </a:path>
                </a:pathLst>
              </a:custGeom>
              <a:solidFill>
                <a:srgbClr val="4DB3E6"/>
              </a:solidFill>
              <a:ln w="3175">
                <a:solidFill>
                  <a:srgbClr val="4DB3E6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18724" name="Freeform 292"/>
              <p:cNvSpPr>
                <a:spLocks/>
              </p:cNvSpPr>
              <p:nvPr/>
            </p:nvSpPr>
            <p:spPr bwMode="auto">
              <a:xfrm>
                <a:off x="35" y="22"/>
                <a:ext cx="19966" cy="2493"/>
              </a:xfrm>
              <a:custGeom>
                <a:avLst/>
                <a:gdLst/>
                <a:ahLst/>
                <a:cxnLst>
                  <a:cxn ang="0">
                    <a:pos x="19981" y="0"/>
                  </a:cxn>
                  <a:cxn ang="0">
                    <a:pos x="19981" y="19916"/>
                  </a:cxn>
                  <a:cxn ang="0">
                    <a:pos x="0" y="19916"/>
                  </a:cxn>
                  <a:cxn ang="0">
                    <a:pos x="0" y="0"/>
                  </a:cxn>
                  <a:cxn ang="0">
                    <a:pos x="19981" y="0"/>
                  </a:cxn>
                </a:cxnLst>
                <a:rect l="0" t="0" r="r" b="b"/>
                <a:pathLst>
                  <a:path w="20000" h="20000">
                    <a:moveTo>
                      <a:pt x="19981" y="0"/>
                    </a:moveTo>
                    <a:lnTo>
                      <a:pt x="19981" y="19916"/>
                    </a:lnTo>
                    <a:lnTo>
                      <a:pt x="0" y="19916"/>
                    </a:lnTo>
                    <a:lnTo>
                      <a:pt x="0" y="0"/>
                    </a:lnTo>
                    <a:lnTo>
                      <a:pt x="19981" y="0"/>
                    </a:lnTo>
                    <a:close/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18723" name="Freeform 291"/>
              <p:cNvSpPr>
                <a:spLocks/>
              </p:cNvSpPr>
              <p:nvPr/>
            </p:nvSpPr>
            <p:spPr bwMode="auto">
              <a:xfrm>
                <a:off x="35" y="2536"/>
                <a:ext cx="19966" cy="2515"/>
              </a:xfrm>
              <a:custGeom>
                <a:avLst/>
                <a:gdLst/>
                <a:ahLst/>
                <a:cxnLst>
                  <a:cxn ang="0">
                    <a:pos x="19981" y="0"/>
                  </a:cxn>
                  <a:cxn ang="0">
                    <a:pos x="19981" y="19917"/>
                  </a:cxn>
                  <a:cxn ang="0">
                    <a:pos x="0" y="19917"/>
                  </a:cxn>
                  <a:cxn ang="0">
                    <a:pos x="0" y="0"/>
                  </a:cxn>
                  <a:cxn ang="0">
                    <a:pos x="19981" y="0"/>
                  </a:cxn>
                </a:cxnLst>
                <a:rect l="0" t="0" r="r" b="b"/>
                <a:pathLst>
                  <a:path w="20000" h="20000">
                    <a:moveTo>
                      <a:pt x="19981" y="0"/>
                    </a:moveTo>
                    <a:lnTo>
                      <a:pt x="19981" y="19917"/>
                    </a:lnTo>
                    <a:lnTo>
                      <a:pt x="0" y="19917"/>
                    </a:lnTo>
                    <a:lnTo>
                      <a:pt x="0" y="0"/>
                    </a:lnTo>
                    <a:lnTo>
                      <a:pt x="19981" y="0"/>
                    </a:lnTo>
                    <a:close/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18722" name="Freeform 290"/>
              <p:cNvSpPr>
                <a:spLocks/>
              </p:cNvSpPr>
              <p:nvPr/>
            </p:nvSpPr>
            <p:spPr bwMode="auto">
              <a:xfrm>
                <a:off x="35" y="5009"/>
                <a:ext cx="19966" cy="2493"/>
              </a:xfrm>
              <a:custGeom>
                <a:avLst/>
                <a:gdLst/>
                <a:ahLst/>
                <a:cxnLst>
                  <a:cxn ang="0">
                    <a:pos x="19981" y="0"/>
                  </a:cxn>
                  <a:cxn ang="0">
                    <a:pos x="19981" y="19916"/>
                  </a:cxn>
                  <a:cxn ang="0">
                    <a:pos x="0" y="19916"/>
                  </a:cxn>
                  <a:cxn ang="0">
                    <a:pos x="0" y="0"/>
                  </a:cxn>
                  <a:cxn ang="0">
                    <a:pos x="19981" y="0"/>
                  </a:cxn>
                </a:cxnLst>
                <a:rect l="0" t="0" r="r" b="b"/>
                <a:pathLst>
                  <a:path w="20000" h="20000">
                    <a:moveTo>
                      <a:pt x="19981" y="0"/>
                    </a:moveTo>
                    <a:lnTo>
                      <a:pt x="19981" y="19916"/>
                    </a:lnTo>
                    <a:lnTo>
                      <a:pt x="0" y="19916"/>
                    </a:lnTo>
                    <a:lnTo>
                      <a:pt x="0" y="0"/>
                    </a:lnTo>
                    <a:lnTo>
                      <a:pt x="19981" y="0"/>
                    </a:lnTo>
                    <a:close/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18721" name="Freeform 289"/>
              <p:cNvSpPr>
                <a:spLocks/>
              </p:cNvSpPr>
              <p:nvPr/>
            </p:nvSpPr>
            <p:spPr bwMode="auto">
              <a:xfrm>
                <a:off x="35" y="7512"/>
                <a:ext cx="19966" cy="2494"/>
              </a:xfrm>
              <a:custGeom>
                <a:avLst/>
                <a:gdLst/>
                <a:ahLst/>
                <a:cxnLst>
                  <a:cxn ang="0">
                    <a:pos x="19981" y="0"/>
                  </a:cxn>
                  <a:cxn ang="0">
                    <a:pos x="19981" y="19916"/>
                  </a:cxn>
                  <a:cxn ang="0">
                    <a:pos x="0" y="19916"/>
                  </a:cxn>
                  <a:cxn ang="0">
                    <a:pos x="0" y="0"/>
                  </a:cxn>
                  <a:cxn ang="0">
                    <a:pos x="19981" y="0"/>
                  </a:cxn>
                </a:cxnLst>
                <a:rect l="0" t="0" r="r" b="b"/>
                <a:pathLst>
                  <a:path w="20000" h="20000">
                    <a:moveTo>
                      <a:pt x="19981" y="0"/>
                    </a:moveTo>
                    <a:lnTo>
                      <a:pt x="19981" y="19916"/>
                    </a:lnTo>
                    <a:lnTo>
                      <a:pt x="0" y="19916"/>
                    </a:lnTo>
                    <a:lnTo>
                      <a:pt x="0" y="0"/>
                    </a:lnTo>
                    <a:lnTo>
                      <a:pt x="19981" y="0"/>
                    </a:lnTo>
                    <a:close/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18720" name="Freeform 288"/>
              <p:cNvSpPr>
                <a:spLocks/>
              </p:cNvSpPr>
              <p:nvPr/>
            </p:nvSpPr>
            <p:spPr bwMode="auto">
              <a:xfrm>
                <a:off x="35" y="10006"/>
                <a:ext cx="19966" cy="2493"/>
              </a:xfrm>
              <a:custGeom>
                <a:avLst/>
                <a:gdLst/>
                <a:ahLst/>
                <a:cxnLst>
                  <a:cxn ang="0">
                    <a:pos x="19981" y="0"/>
                  </a:cxn>
                  <a:cxn ang="0">
                    <a:pos x="19981" y="19916"/>
                  </a:cxn>
                  <a:cxn ang="0">
                    <a:pos x="0" y="19916"/>
                  </a:cxn>
                  <a:cxn ang="0">
                    <a:pos x="0" y="0"/>
                  </a:cxn>
                  <a:cxn ang="0">
                    <a:pos x="19981" y="0"/>
                  </a:cxn>
                </a:cxnLst>
                <a:rect l="0" t="0" r="r" b="b"/>
                <a:pathLst>
                  <a:path w="20000" h="20000">
                    <a:moveTo>
                      <a:pt x="19981" y="0"/>
                    </a:moveTo>
                    <a:lnTo>
                      <a:pt x="19981" y="19916"/>
                    </a:lnTo>
                    <a:lnTo>
                      <a:pt x="0" y="19916"/>
                    </a:lnTo>
                    <a:lnTo>
                      <a:pt x="0" y="0"/>
                    </a:lnTo>
                    <a:lnTo>
                      <a:pt x="19981" y="0"/>
                    </a:lnTo>
                    <a:close/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18719" name="Freeform 287"/>
              <p:cNvSpPr>
                <a:spLocks/>
              </p:cNvSpPr>
              <p:nvPr/>
            </p:nvSpPr>
            <p:spPr bwMode="auto">
              <a:xfrm>
                <a:off x="35" y="12510"/>
                <a:ext cx="19966" cy="4997"/>
              </a:xfrm>
              <a:custGeom>
                <a:avLst/>
                <a:gdLst/>
                <a:ahLst/>
                <a:cxnLst>
                  <a:cxn ang="0">
                    <a:pos x="19981" y="0"/>
                  </a:cxn>
                  <a:cxn ang="0">
                    <a:pos x="19981" y="19958"/>
                  </a:cxn>
                  <a:cxn ang="0">
                    <a:pos x="0" y="19958"/>
                  </a:cxn>
                  <a:cxn ang="0">
                    <a:pos x="0" y="0"/>
                  </a:cxn>
                  <a:cxn ang="0">
                    <a:pos x="19981" y="0"/>
                  </a:cxn>
                </a:cxnLst>
                <a:rect l="0" t="0" r="r" b="b"/>
                <a:pathLst>
                  <a:path w="20000" h="20000">
                    <a:moveTo>
                      <a:pt x="19981" y="0"/>
                    </a:moveTo>
                    <a:lnTo>
                      <a:pt x="19981" y="19958"/>
                    </a:lnTo>
                    <a:lnTo>
                      <a:pt x="0" y="19958"/>
                    </a:lnTo>
                    <a:lnTo>
                      <a:pt x="0" y="0"/>
                    </a:lnTo>
                    <a:lnTo>
                      <a:pt x="19981" y="0"/>
                    </a:lnTo>
                    <a:close/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18718" name="Freeform 286"/>
              <p:cNvSpPr>
                <a:spLocks/>
              </p:cNvSpPr>
              <p:nvPr/>
            </p:nvSpPr>
            <p:spPr bwMode="auto">
              <a:xfrm>
                <a:off x="35" y="17507"/>
                <a:ext cx="19966" cy="2493"/>
              </a:xfrm>
              <a:custGeom>
                <a:avLst/>
                <a:gdLst/>
                <a:ahLst/>
                <a:cxnLst>
                  <a:cxn ang="0">
                    <a:pos x="19981" y="0"/>
                  </a:cxn>
                  <a:cxn ang="0">
                    <a:pos x="19981" y="19916"/>
                  </a:cxn>
                  <a:cxn ang="0">
                    <a:pos x="0" y="19916"/>
                  </a:cxn>
                  <a:cxn ang="0">
                    <a:pos x="0" y="0"/>
                  </a:cxn>
                  <a:cxn ang="0">
                    <a:pos x="19981" y="0"/>
                  </a:cxn>
                </a:cxnLst>
                <a:rect l="0" t="0" r="r" b="b"/>
                <a:pathLst>
                  <a:path w="20000" h="20000">
                    <a:moveTo>
                      <a:pt x="19981" y="0"/>
                    </a:moveTo>
                    <a:lnTo>
                      <a:pt x="19981" y="19916"/>
                    </a:lnTo>
                    <a:lnTo>
                      <a:pt x="0" y="19916"/>
                    </a:lnTo>
                    <a:lnTo>
                      <a:pt x="0" y="0"/>
                    </a:lnTo>
                    <a:lnTo>
                      <a:pt x="19981" y="0"/>
                    </a:lnTo>
                    <a:close/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18717" name="Rectangle 285"/>
              <p:cNvSpPr>
                <a:spLocks noChangeArrowheads="1"/>
              </p:cNvSpPr>
              <p:nvPr/>
            </p:nvSpPr>
            <p:spPr bwMode="auto">
              <a:xfrm>
                <a:off x="8890" y="12510"/>
                <a:ext cx="2237" cy="5426"/>
              </a:xfrm>
              <a:prstGeom prst="rect">
                <a:avLst/>
              </a:prstGeom>
              <a:noFill/>
              <a:ln w="0">
                <a:noFill/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pPr indent="228600" algn="ctr" eaLnBrk="1" hangingPunct="1">
                  <a:spcBef>
                    <a:spcPct val="0"/>
                  </a:spcBef>
                </a:pPr>
                <a:r>
                  <a:rPr lang="en-US" sz="700" b="1">
                    <a:latin typeface="Courier" pitchFamily="49" charset="0"/>
                  </a:rPr>
                  <a:t>.</a:t>
                </a:r>
                <a:endParaRPr lang="en-US" sz="1000">
                  <a:latin typeface="Times" pitchFamily="18" charset="0"/>
                </a:endParaRPr>
              </a:p>
              <a:p>
                <a:pPr indent="228600" algn="ctr">
                  <a:spcBef>
                    <a:spcPct val="0"/>
                  </a:spcBef>
                </a:pPr>
                <a:r>
                  <a:rPr lang="en-US" sz="700" b="1">
                    <a:latin typeface="Courier" pitchFamily="49" charset="0"/>
                  </a:rPr>
                  <a:t>.</a:t>
                </a:r>
                <a:endParaRPr lang="en-US" sz="1000">
                  <a:latin typeface="Times" pitchFamily="18" charset="0"/>
                </a:endParaRPr>
              </a:p>
              <a:p>
                <a:pPr indent="228600" algn="ctr">
                  <a:spcBef>
                    <a:spcPct val="0"/>
                  </a:spcBef>
                </a:pPr>
                <a:r>
                  <a:rPr lang="en-US" sz="700" b="1">
                    <a:latin typeface="Courier" pitchFamily="49" charset="0"/>
                  </a:rPr>
                  <a:t>.</a:t>
                </a:r>
                <a:endParaRPr lang="en-US" sz="1000">
                  <a:latin typeface="Times" pitchFamily="18" charset="0"/>
                </a:endParaRPr>
              </a:p>
              <a:p>
                <a:pPr indent="228600">
                  <a:spcBef>
                    <a:spcPct val="0"/>
                  </a:spcBef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6" name="Group 233"/>
            <p:cNvGrpSpPr>
              <a:grpSpLocks/>
            </p:cNvGrpSpPr>
            <p:nvPr/>
          </p:nvGrpSpPr>
          <p:grpSpPr bwMode="auto">
            <a:xfrm>
              <a:off x="1286" y="1033"/>
              <a:ext cx="433" cy="765"/>
              <a:chOff x="0" y="0"/>
              <a:chExt cx="20000" cy="20000"/>
            </a:xfrm>
          </p:grpSpPr>
          <p:sp>
            <p:nvSpPr>
              <p:cNvPr id="18676" name="Freeform 244"/>
              <p:cNvSpPr>
                <a:spLocks/>
              </p:cNvSpPr>
              <p:nvPr/>
            </p:nvSpPr>
            <p:spPr bwMode="auto">
              <a:xfrm>
                <a:off x="0" y="0"/>
                <a:ext cx="19834" cy="19969"/>
              </a:xfrm>
              <a:custGeom>
                <a:avLst/>
                <a:gdLst/>
                <a:ahLst/>
                <a:cxnLst>
                  <a:cxn ang="0">
                    <a:pos x="19981" y="0"/>
                  </a:cxn>
                  <a:cxn ang="0">
                    <a:pos x="19981" y="19990"/>
                  </a:cxn>
                  <a:cxn ang="0">
                    <a:pos x="0" y="19990"/>
                  </a:cxn>
                  <a:cxn ang="0">
                    <a:pos x="0" y="0"/>
                  </a:cxn>
                  <a:cxn ang="0">
                    <a:pos x="19981" y="0"/>
                  </a:cxn>
                </a:cxnLst>
                <a:rect l="0" t="0" r="r" b="b"/>
                <a:pathLst>
                  <a:path w="20000" h="20000">
                    <a:moveTo>
                      <a:pt x="19981" y="0"/>
                    </a:moveTo>
                    <a:lnTo>
                      <a:pt x="19981" y="19990"/>
                    </a:lnTo>
                    <a:lnTo>
                      <a:pt x="0" y="19990"/>
                    </a:lnTo>
                    <a:lnTo>
                      <a:pt x="0" y="0"/>
                    </a:lnTo>
                    <a:lnTo>
                      <a:pt x="19981" y="0"/>
                    </a:lnTo>
                    <a:close/>
                  </a:path>
                </a:pathLst>
              </a:custGeom>
              <a:solidFill>
                <a:srgbClr val="4DB3E6"/>
              </a:solidFill>
              <a:ln w="3175">
                <a:solidFill>
                  <a:srgbClr val="4DB3E6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18675" name="Freeform 243"/>
              <p:cNvSpPr>
                <a:spLocks/>
              </p:cNvSpPr>
              <p:nvPr/>
            </p:nvSpPr>
            <p:spPr bwMode="auto">
              <a:xfrm>
                <a:off x="37" y="21"/>
                <a:ext cx="19963" cy="2490"/>
              </a:xfrm>
              <a:custGeom>
                <a:avLst/>
                <a:gdLst/>
                <a:ahLst/>
                <a:cxnLst>
                  <a:cxn ang="0">
                    <a:pos x="19981" y="0"/>
                  </a:cxn>
                  <a:cxn ang="0">
                    <a:pos x="19981" y="19916"/>
                  </a:cxn>
                  <a:cxn ang="0">
                    <a:pos x="0" y="19916"/>
                  </a:cxn>
                  <a:cxn ang="0">
                    <a:pos x="0" y="0"/>
                  </a:cxn>
                  <a:cxn ang="0">
                    <a:pos x="19981" y="0"/>
                  </a:cxn>
                </a:cxnLst>
                <a:rect l="0" t="0" r="r" b="b"/>
                <a:pathLst>
                  <a:path w="20000" h="20000">
                    <a:moveTo>
                      <a:pt x="19981" y="0"/>
                    </a:moveTo>
                    <a:lnTo>
                      <a:pt x="19981" y="19916"/>
                    </a:lnTo>
                    <a:lnTo>
                      <a:pt x="0" y="19916"/>
                    </a:lnTo>
                    <a:lnTo>
                      <a:pt x="0" y="0"/>
                    </a:lnTo>
                    <a:lnTo>
                      <a:pt x="19981" y="0"/>
                    </a:lnTo>
                    <a:close/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18674" name="Freeform 242"/>
              <p:cNvSpPr>
                <a:spLocks/>
              </p:cNvSpPr>
              <p:nvPr/>
            </p:nvSpPr>
            <p:spPr bwMode="auto">
              <a:xfrm>
                <a:off x="37" y="2531"/>
                <a:ext cx="19963" cy="2511"/>
              </a:xfrm>
              <a:custGeom>
                <a:avLst/>
                <a:gdLst/>
                <a:ahLst/>
                <a:cxnLst>
                  <a:cxn ang="0">
                    <a:pos x="19981" y="0"/>
                  </a:cxn>
                  <a:cxn ang="0">
                    <a:pos x="19981" y="19917"/>
                  </a:cxn>
                  <a:cxn ang="0">
                    <a:pos x="0" y="19917"/>
                  </a:cxn>
                  <a:cxn ang="0">
                    <a:pos x="0" y="0"/>
                  </a:cxn>
                  <a:cxn ang="0">
                    <a:pos x="19981" y="0"/>
                  </a:cxn>
                </a:cxnLst>
                <a:rect l="0" t="0" r="r" b="b"/>
                <a:pathLst>
                  <a:path w="20000" h="20000">
                    <a:moveTo>
                      <a:pt x="19981" y="0"/>
                    </a:moveTo>
                    <a:lnTo>
                      <a:pt x="19981" y="19917"/>
                    </a:lnTo>
                    <a:lnTo>
                      <a:pt x="0" y="19917"/>
                    </a:lnTo>
                    <a:lnTo>
                      <a:pt x="0" y="0"/>
                    </a:lnTo>
                    <a:lnTo>
                      <a:pt x="19981" y="0"/>
                    </a:lnTo>
                    <a:close/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grpSp>
            <p:nvGrpSpPr>
              <p:cNvPr id="17" name="Group 234"/>
              <p:cNvGrpSpPr>
                <a:grpSpLocks/>
              </p:cNvGrpSpPr>
              <p:nvPr/>
            </p:nvGrpSpPr>
            <p:grpSpPr bwMode="auto">
              <a:xfrm>
                <a:off x="37" y="5042"/>
                <a:ext cx="19963" cy="14958"/>
                <a:chOff x="-4" y="-1"/>
                <a:chExt cx="20008" cy="20001"/>
              </a:xfrm>
            </p:grpSpPr>
            <p:sp>
              <p:nvSpPr>
                <p:cNvPr id="18673" name="Rectangle 241"/>
                <p:cNvSpPr>
                  <a:spLocks noChangeArrowheads="1"/>
                </p:cNvSpPr>
                <p:nvPr/>
              </p:nvSpPr>
              <p:spPr bwMode="auto">
                <a:xfrm>
                  <a:off x="8314" y="10112"/>
                  <a:ext cx="2242" cy="7286"/>
                </a:xfrm>
                <a:prstGeom prst="rect">
                  <a:avLst/>
                </a:prstGeom>
                <a:noFill/>
                <a:ln w="0">
                  <a:noFill/>
                  <a:miter lim="8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indent="228600" algn="ctr" eaLnBrk="1" hangingPunct="1">
                    <a:spcBef>
                      <a:spcPct val="0"/>
                    </a:spcBef>
                  </a:pPr>
                  <a:r>
                    <a:rPr lang="en-US" sz="700" b="1">
                      <a:latin typeface="Courier" pitchFamily="49" charset="0"/>
                    </a:rPr>
                    <a:t>.</a:t>
                  </a:r>
                  <a:endParaRPr lang="en-US" sz="1000">
                    <a:latin typeface="Times" pitchFamily="18" charset="0"/>
                  </a:endParaRPr>
                </a:p>
                <a:p>
                  <a:pPr indent="228600" algn="ctr">
                    <a:spcBef>
                      <a:spcPct val="0"/>
                    </a:spcBef>
                  </a:pPr>
                  <a:r>
                    <a:rPr lang="en-US" sz="700" b="1">
                      <a:latin typeface="Courier" pitchFamily="49" charset="0"/>
                    </a:rPr>
                    <a:t>.</a:t>
                  </a:r>
                  <a:endParaRPr lang="en-US" sz="1000">
                    <a:latin typeface="Times" pitchFamily="18" charset="0"/>
                  </a:endParaRPr>
                </a:p>
                <a:p>
                  <a:pPr indent="228600" algn="ctr">
                    <a:spcBef>
                      <a:spcPct val="0"/>
                    </a:spcBef>
                  </a:pPr>
                  <a:r>
                    <a:rPr lang="en-US" sz="700" b="1">
                      <a:latin typeface="Courier" pitchFamily="49" charset="0"/>
                    </a:rPr>
                    <a:t>.</a:t>
                  </a:r>
                  <a:endParaRPr lang="en-US" sz="1000">
                    <a:latin typeface="Times" pitchFamily="18" charset="0"/>
                  </a:endParaRPr>
                </a:p>
                <a:p>
                  <a:pPr indent="228600">
                    <a:spcBef>
                      <a:spcPct val="0"/>
                    </a:spcBef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8672" name="Freeform 240"/>
                <p:cNvSpPr>
                  <a:spLocks/>
                </p:cNvSpPr>
                <p:nvPr/>
              </p:nvSpPr>
              <p:spPr bwMode="auto">
                <a:xfrm>
                  <a:off x="-4" y="-1"/>
                  <a:ext cx="20008" cy="3330"/>
                </a:xfrm>
                <a:custGeom>
                  <a:avLst/>
                  <a:gdLst/>
                  <a:ahLst/>
                  <a:cxnLst>
                    <a:cxn ang="0">
                      <a:pos x="19981" y="0"/>
                    </a:cxn>
                    <a:cxn ang="0">
                      <a:pos x="19981" y="19916"/>
                    </a:cxn>
                    <a:cxn ang="0">
                      <a:pos x="0" y="19916"/>
                    </a:cxn>
                    <a:cxn ang="0">
                      <a:pos x="0" y="0"/>
                    </a:cxn>
                    <a:cxn ang="0">
                      <a:pos x="19981" y="0"/>
                    </a:cxn>
                  </a:cxnLst>
                  <a:rect l="0" t="0" r="r" b="b"/>
                  <a:pathLst>
                    <a:path w="20000" h="20000">
                      <a:moveTo>
                        <a:pt x="19981" y="0"/>
                      </a:moveTo>
                      <a:lnTo>
                        <a:pt x="19981" y="19916"/>
                      </a:lnTo>
                      <a:lnTo>
                        <a:pt x="0" y="19916"/>
                      </a:lnTo>
                      <a:lnTo>
                        <a:pt x="0" y="0"/>
                      </a:lnTo>
                      <a:lnTo>
                        <a:pt x="19981" y="0"/>
                      </a:lnTo>
                      <a:close/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/>
                </a:p>
              </p:txBody>
            </p:sp>
            <p:sp>
              <p:nvSpPr>
                <p:cNvPr id="18671" name="Freeform 239"/>
                <p:cNvSpPr>
                  <a:spLocks/>
                </p:cNvSpPr>
                <p:nvPr/>
              </p:nvSpPr>
              <p:spPr bwMode="auto">
                <a:xfrm>
                  <a:off x="-4" y="3329"/>
                  <a:ext cx="20008" cy="3328"/>
                </a:xfrm>
                <a:custGeom>
                  <a:avLst/>
                  <a:gdLst/>
                  <a:ahLst/>
                  <a:cxnLst>
                    <a:cxn ang="0">
                      <a:pos x="19981" y="0"/>
                    </a:cxn>
                    <a:cxn ang="0">
                      <a:pos x="19981" y="19916"/>
                    </a:cxn>
                    <a:cxn ang="0">
                      <a:pos x="0" y="19916"/>
                    </a:cxn>
                    <a:cxn ang="0">
                      <a:pos x="0" y="0"/>
                    </a:cxn>
                    <a:cxn ang="0">
                      <a:pos x="19981" y="0"/>
                    </a:cxn>
                  </a:cxnLst>
                  <a:rect l="0" t="0" r="r" b="b"/>
                  <a:pathLst>
                    <a:path w="20000" h="20000">
                      <a:moveTo>
                        <a:pt x="19981" y="0"/>
                      </a:moveTo>
                      <a:lnTo>
                        <a:pt x="19981" y="19916"/>
                      </a:lnTo>
                      <a:lnTo>
                        <a:pt x="0" y="19916"/>
                      </a:lnTo>
                      <a:lnTo>
                        <a:pt x="0" y="0"/>
                      </a:lnTo>
                      <a:lnTo>
                        <a:pt x="19981" y="0"/>
                      </a:lnTo>
                      <a:close/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/>
                </a:p>
              </p:txBody>
            </p:sp>
            <p:sp>
              <p:nvSpPr>
                <p:cNvPr id="18670" name="Freeform 238"/>
                <p:cNvSpPr>
                  <a:spLocks/>
                </p:cNvSpPr>
                <p:nvPr/>
              </p:nvSpPr>
              <p:spPr bwMode="auto">
                <a:xfrm>
                  <a:off x="-4" y="6657"/>
                  <a:ext cx="20008" cy="3329"/>
                </a:xfrm>
                <a:custGeom>
                  <a:avLst/>
                  <a:gdLst/>
                  <a:ahLst/>
                  <a:cxnLst>
                    <a:cxn ang="0">
                      <a:pos x="19981" y="0"/>
                    </a:cxn>
                    <a:cxn ang="0">
                      <a:pos x="19981" y="19916"/>
                    </a:cxn>
                    <a:cxn ang="0">
                      <a:pos x="0" y="19916"/>
                    </a:cxn>
                    <a:cxn ang="0">
                      <a:pos x="0" y="0"/>
                    </a:cxn>
                    <a:cxn ang="0">
                      <a:pos x="19981" y="0"/>
                    </a:cxn>
                  </a:cxnLst>
                  <a:rect l="0" t="0" r="r" b="b"/>
                  <a:pathLst>
                    <a:path w="20000" h="20000">
                      <a:moveTo>
                        <a:pt x="19981" y="0"/>
                      </a:moveTo>
                      <a:lnTo>
                        <a:pt x="19981" y="19916"/>
                      </a:lnTo>
                      <a:lnTo>
                        <a:pt x="0" y="19916"/>
                      </a:lnTo>
                      <a:lnTo>
                        <a:pt x="0" y="0"/>
                      </a:lnTo>
                      <a:lnTo>
                        <a:pt x="19981" y="0"/>
                      </a:lnTo>
                      <a:close/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/>
                </a:p>
              </p:txBody>
            </p:sp>
            <p:sp>
              <p:nvSpPr>
                <p:cNvPr id="18669" name="Freeform 237"/>
                <p:cNvSpPr>
                  <a:spLocks/>
                </p:cNvSpPr>
                <p:nvPr/>
              </p:nvSpPr>
              <p:spPr bwMode="auto">
                <a:xfrm>
                  <a:off x="-4" y="10000"/>
                  <a:ext cx="20008" cy="6672"/>
                </a:xfrm>
                <a:custGeom>
                  <a:avLst/>
                  <a:gdLst/>
                  <a:ahLst/>
                  <a:cxnLst>
                    <a:cxn ang="0">
                      <a:pos x="19981" y="0"/>
                    </a:cxn>
                    <a:cxn ang="0">
                      <a:pos x="19981" y="19958"/>
                    </a:cxn>
                    <a:cxn ang="0">
                      <a:pos x="0" y="19958"/>
                    </a:cxn>
                    <a:cxn ang="0">
                      <a:pos x="0" y="0"/>
                    </a:cxn>
                    <a:cxn ang="0">
                      <a:pos x="19981" y="0"/>
                    </a:cxn>
                  </a:cxnLst>
                  <a:rect l="0" t="0" r="r" b="b"/>
                  <a:pathLst>
                    <a:path w="20000" h="20000">
                      <a:moveTo>
                        <a:pt x="19981" y="0"/>
                      </a:moveTo>
                      <a:lnTo>
                        <a:pt x="19981" y="19958"/>
                      </a:lnTo>
                      <a:lnTo>
                        <a:pt x="0" y="19958"/>
                      </a:lnTo>
                      <a:lnTo>
                        <a:pt x="0" y="0"/>
                      </a:lnTo>
                      <a:lnTo>
                        <a:pt x="19981" y="0"/>
                      </a:lnTo>
                      <a:close/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/>
                </a:p>
              </p:txBody>
            </p:sp>
            <p:sp>
              <p:nvSpPr>
                <p:cNvPr id="18668" name="Freeform 236"/>
                <p:cNvSpPr>
                  <a:spLocks/>
                </p:cNvSpPr>
                <p:nvPr/>
              </p:nvSpPr>
              <p:spPr bwMode="auto">
                <a:xfrm>
                  <a:off x="-4" y="16672"/>
                  <a:ext cx="20008" cy="3328"/>
                </a:xfrm>
                <a:custGeom>
                  <a:avLst/>
                  <a:gdLst/>
                  <a:ahLst/>
                  <a:cxnLst>
                    <a:cxn ang="0">
                      <a:pos x="19981" y="0"/>
                    </a:cxn>
                    <a:cxn ang="0">
                      <a:pos x="19981" y="19916"/>
                    </a:cxn>
                    <a:cxn ang="0">
                      <a:pos x="0" y="19916"/>
                    </a:cxn>
                    <a:cxn ang="0">
                      <a:pos x="0" y="0"/>
                    </a:cxn>
                    <a:cxn ang="0">
                      <a:pos x="19981" y="0"/>
                    </a:cxn>
                  </a:cxnLst>
                  <a:rect l="0" t="0" r="r" b="b"/>
                  <a:pathLst>
                    <a:path w="20000" h="20000">
                      <a:moveTo>
                        <a:pt x="19981" y="0"/>
                      </a:moveTo>
                      <a:lnTo>
                        <a:pt x="19981" y="19916"/>
                      </a:lnTo>
                      <a:lnTo>
                        <a:pt x="0" y="19916"/>
                      </a:lnTo>
                      <a:lnTo>
                        <a:pt x="0" y="0"/>
                      </a:lnTo>
                      <a:lnTo>
                        <a:pt x="19981" y="0"/>
                      </a:lnTo>
                      <a:close/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/>
                </a:p>
              </p:txBody>
            </p:sp>
            <p:sp>
              <p:nvSpPr>
                <p:cNvPr id="18667" name="Rectangle 235"/>
                <p:cNvSpPr>
                  <a:spLocks noChangeArrowheads="1"/>
                </p:cNvSpPr>
                <p:nvPr/>
              </p:nvSpPr>
              <p:spPr bwMode="auto">
                <a:xfrm>
                  <a:off x="8870" y="10000"/>
                  <a:ext cx="2242" cy="7244"/>
                </a:xfrm>
                <a:prstGeom prst="rect">
                  <a:avLst/>
                </a:prstGeom>
                <a:noFill/>
                <a:ln w="0">
                  <a:noFill/>
                  <a:miter lim="8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indent="228600" algn="ctr" eaLnBrk="1" hangingPunct="1">
                    <a:spcBef>
                      <a:spcPct val="0"/>
                    </a:spcBef>
                  </a:pPr>
                  <a:r>
                    <a:rPr lang="en-US" sz="700" b="1">
                      <a:latin typeface="Courier" pitchFamily="49" charset="0"/>
                    </a:rPr>
                    <a:t>.</a:t>
                  </a:r>
                  <a:endParaRPr lang="en-US" sz="1000">
                    <a:latin typeface="Times" pitchFamily="18" charset="0"/>
                  </a:endParaRPr>
                </a:p>
                <a:p>
                  <a:pPr indent="228600" algn="ctr">
                    <a:spcBef>
                      <a:spcPct val="0"/>
                    </a:spcBef>
                  </a:pPr>
                  <a:r>
                    <a:rPr lang="en-US" sz="700" b="1">
                      <a:latin typeface="Courier" pitchFamily="49" charset="0"/>
                    </a:rPr>
                    <a:t>.</a:t>
                  </a:r>
                  <a:endParaRPr lang="en-US" sz="1000">
                    <a:latin typeface="Times" pitchFamily="18" charset="0"/>
                  </a:endParaRPr>
                </a:p>
                <a:p>
                  <a:pPr indent="228600" algn="ctr">
                    <a:spcBef>
                      <a:spcPct val="0"/>
                    </a:spcBef>
                  </a:pPr>
                  <a:r>
                    <a:rPr lang="en-US" sz="700" b="1">
                      <a:latin typeface="Courier" pitchFamily="49" charset="0"/>
                    </a:rPr>
                    <a:t>.</a:t>
                  </a:r>
                  <a:endParaRPr lang="en-US" sz="1000">
                    <a:latin typeface="Times" pitchFamily="18" charset="0"/>
                  </a:endParaRPr>
                </a:p>
                <a:p>
                  <a:pPr indent="228600">
                    <a:spcBef>
                      <a:spcPct val="0"/>
                    </a:spcBef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</p:grpSp>
        <p:grpSp>
          <p:nvGrpSpPr>
            <p:cNvPr id="18" name="Group 190"/>
            <p:cNvGrpSpPr>
              <a:grpSpLocks/>
            </p:cNvGrpSpPr>
            <p:nvPr/>
          </p:nvGrpSpPr>
          <p:grpSpPr bwMode="auto">
            <a:xfrm>
              <a:off x="1286" y="-629"/>
              <a:ext cx="432" cy="195"/>
              <a:chOff x="0" y="1"/>
              <a:chExt cx="20000" cy="19999"/>
            </a:xfrm>
          </p:grpSpPr>
          <p:grpSp>
            <p:nvGrpSpPr>
              <p:cNvPr id="19" name="Group 197"/>
              <p:cNvGrpSpPr>
                <a:grpSpLocks/>
              </p:cNvGrpSpPr>
              <p:nvPr/>
            </p:nvGrpSpPr>
            <p:grpSpPr bwMode="auto">
              <a:xfrm>
                <a:off x="0" y="83"/>
                <a:ext cx="20000" cy="19917"/>
                <a:chOff x="0" y="3"/>
                <a:chExt cx="20000" cy="19997"/>
              </a:xfrm>
            </p:grpSpPr>
            <p:sp>
              <p:nvSpPr>
                <p:cNvPr id="18632" name="Oval 200"/>
                <p:cNvSpPr>
                  <a:spLocks noChangeArrowheads="1"/>
                </p:cNvSpPr>
                <p:nvPr/>
              </p:nvSpPr>
              <p:spPr bwMode="auto">
                <a:xfrm>
                  <a:off x="0" y="15011"/>
                  <a:ext cx="20000" cy="4989"/>
                </a:xfrm>
                <a:prstGeom prst="ellipse">
                  <a:avLst/>
                </a:prstGeom>
                <a:solidFill>
                  <a:srgbClr val="4DB3E6"/>
                </a:solidFill>
                <a:ln w="3175">
                  <a:solidFill>
                    <a:srgbClr val="4DB3E6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/>
                </a:p>
              </p:txBody>
            </p:sp>
            <p:sp>
              <p:nvSpPr>
                <p:cNvPr id="18631" name="Freeform 199"/>
                <p:cNvSpPr>
                  <a:spLocks/>
                </p:cNvSpPr>
                <p:nvPr/>
              </p:nvSpPr>
              <p:spPr bwMode="auto">
                <a:xfrm>
                  <a:off x="19" y="2559"/>
                  <a:ext cx="19981" cy="14844"/>
                </a:xfrm>
                <a:custGeom>
                  <a:avLst/>
                  <a:gdLst/>
                  <a:ahLst/>
                  <a:cxnLst>
                    <a:cxn ang="0">
                      <a:pos x="19981" y="0"/>
                    </a:cxn>
                    <a:cxn ang="0">
                      <a:pos x="19981" y="19944"/>
                    </a:cxn>
                    <a:cxn ang="0">
                      <a:pos x="0" y="19944"/>
                    </a:cxn>
                    <a:cxn ang="0">
                      <a:pos x="0" y="0"/>
                    </a:cxn>
                    <a:cxn ang="0">
                      <a:pos x="19981" y="0"/>
                    </a:cxn>
                  </a:cxnLst>
                  <a:rect l="0" t="0" r="r" b="b"/>
                  <a:pathLst>
                    <a:path w="20000" h="20000">
                      <a:moveTo>
                        <a:pt x="19981" y="0"/>
                      </a:moveTo>
                      <a:lnTo>
                        <a:pt x="19981" y="19944"/>
                      </a:lnTo>
                      <a:lnTo>
                        <a:pt x="0" y="19944"/>
                      </a:lnTo>
                      <a:lnTo>
                        <a:pt x="0" y="0"/>
                      </a:lnTo>
                      <a:lnTo>
                        <a:pt x="19981" y="0"/>
                      </a:lnTo>
                      <a:close/>
                    </a:path>
                  </a:pathLst>
                </a:custGeom>
                <a:solidFill>
                  <a:srgbClr val="4DB3E6"/>
                </a:solidFill>
                <a:ln w="3175">
                  <a:solidFill>
                    <a:srgbClr val="4DB3E6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/>
                </a:p>
              </p:txBody>
            </p:sp>
            <p:sp>
              <p:nvSpPr>
                <p:cNvPr id="18630" name="Oval 198"/>
                <p:cNvSpPr>
                  <a:spLocks noChangeArrowheads="1"/>
                </p:cNvSpPr>
                <p:nvPr/>
              </p:nvSpPr>
              <p:spPr bwMode="auto">
                <a:xfrm>
                  <a:off x="0" y="3"/>
                  <a:ext cx="20000" cy="4989"/>
                </a:xfrm>
                <a:prstGeom prst="ellipse">
                  <a:avLst/>
                </a:prstGeom>
                <a:solidFill>
                  <a:srgbClr val="4DB3E6"/>
                </a:solidFill>
                <a:ln w="3175">
                  <a:solidFill>
                    <a:srgbClr val="4DB3E6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/>
                </a:p>
              </p:txBody>
            </p:sp>
          </p:grpSp>
          <p:sp>
            <p:nvSpPr>
              <p:cNvPr id="18628" name="Oval 196"/>
              <p:cNvSpPr>
                <a:spLocks noChangeArrowheads="1"/>
              </p:cNvSpPr>
              <p:nvPr/>
            </p:nvSpPr>
            <p:spPr bwMode="auto">
              <a:xfrm>
                <a:off x="0" y="14990"/>
                <a:ext cx="20000" cy="4969"/>
              </a:xfrm>
              <a:prstGeom prst="ellips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18627" name="Freeform 195"/>
              <p:cNvSpPr>
                <a:spLocks/>
              </p:cNvSpPr>
              <p:nvPr/>
            </p:nvSpPr>
            <p:spPr bwMode="auto">
              <a:xfrm>
                <a:off x="19" y="2547"/>
                <a:ext cx="19981" cy="14784"/>
              </a:xfrm>
              <a:custGeom>
                <a:avLst/>
                <a:gdLst/>
                <a:ahLst/>
                <a:cxnLst>
                  <a:cxn ang="0">
                    <a:pos x="19981" y="0"/>
                  </a:cxn>
                  <a:cxn ang="0">
                    <a:pos x="19981" y="19944"/>
                  </a:cxn>
                  <a:cxn ang="0">
                    <a:pos x="0" y="19944"/>
                  </a:cxn>
                  <a:cxn ang="0">
                    <a:pos x="0" y="0"/>
                  </a:cxn>
                  <a:cxn ang="0">
                    <a:pos x="19981" y="0"/>
                  </a:cxn>
                </a:cxnLst>
                <a:rect l="0" t="0" r="r" b="b"/>
                <a:pathLst>
                  <a:path w="20000" h="20000">
                    <a:moveTo>
                      <a:pt x="19981" y="0"/>
                    </a:moveTo>
                    <a:lnTo>
                      <a:pt x="19981" y="19944"/>
                    </a:lnTo>
                    <a:lnTo>
                      <a:pt x="0" y="19944"/>
                    </a:lnTo>
                    <a:lnTo>
                      <a:pt x="0" y="0"/>
                    </a:lnTo>
                    <a:lnTo>
                      <a:pt x="19981" y="0"/>
                    </a:lnTo>
                    <a:close/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18626" name="Freeform 194"/>
              <p:cNvSpPr>
                <a:spLocks/>
              </p:cNvSpPr>
              <p:nvPr/>
            </p:nvSpPr>
            <p:spPr bwMode="auto">
              <a:xfrm>
                <a:off x="204" y="14949"/>
                <a:ext cx="19611" cy="2669"/>
              </a:xfrm>
              <a:custGeom>
                <a:avLst/>
                <a:gdLst/>
                <a:ahLst/>
                <a:cxnLst>
                  <a:cxn ang="0">
                    <a:pos x="19981" y="0"/>
                  </a:cxn>
                  <a:cxn ang="0">
                    <a:pos x="19981" y="19692"/>
                  </a:cxn>
                  <a:cxn ang="0">
                    <a:pos x="0" y="19692"/>
                  </a:cxn>
                  <a:cxn ang="0">
                    <a:pos x="0" y="0"/>
                  </a:cxn>
                  <a:cxn ang="0">
                    <a:pos x="19981" y="0"/>
                  </a:cxn>
                </a:cxnLst>
                <a:rect l="0" t="0" r="r" b="b"/>
                <a:pathLst>
                  <a:path w="20000" h="20000">
                    <a:moveTo>
                      <a:pt x="19981" y="0"/>
                    </a:moveTo>
                    <a:lnTo>
                      <a:pt x="19981" y="19692"/>
                    </a:lnTo>
                    <a:lnTo>
                      <a:pt x="0" y="19692"/>
                    </a:lnTo>
                    <a:lnTo>
                      <a:pt x="0" y="0"/>
                    </a:lnTo>
                    <a:lnTo>
                      <a:pt x="19981" y="0"/>
                    </a:lnTo>
                    <a:close/>
                  </a:path>
                </a:pathLst>
              </a:custGeom>
              <a:solidFill>
                <a:srgbClr val="4DB3E6"/>
              </a:solidFill>
              <a:ln w="3175">
                <a:solidFill>
                  <a:srgbClr val="4DB3E6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18625" name="Rectangle 193"/>
              <p:cNvSpPr>
                <a:spLocks noChangeArrowheads="1"/>
              </p:cNvSpPr>
              <p:nvPr/>
            </p:nvSpPr>
            <p:spPr bwMode="auto">
              <a:xfrm>
                <a:off x="5180" y="6530"/>
                <a:ext cx="9640" cy="11540"/>
              </a:xfrm>
              <a:prstGeom prst="rect">
                <a:avLst/>
              </a:prstGeom>
              <a:noFill/>
              <a:ln w="0">
                <a:noFill/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sz="1000" dirty="0">
                    <a:ea typeface="Mincho" charset="-128"/>
                  </a:rPr>
                  <a:t>Disk</a:t>
                </a:r>
                <a:endParaRPr lang="en-US" dirty="0"/>
              </a:p>
              <a:p>
                <a:pPr>
                  <a:spcBef>
                    <a:spcPct val="0"/>
                  </a:spcBef>
                </a:pPr>
                <a:endParaRPr lang="en-US" sz="24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8624" name="Freeform 192"/>
              <p:cNvSpPr>
                <a:spLocks/>
              </p:cNvSpPr>
              <p:nvPr/>
            </p:nvSpPr>
            <p:spPr bwMode="auto">
              <a:xfrm>
                <a:off x="148" y="2136"/>
                <a:ext cx="19759" cy="2752"/>
              </a:xfrm>
              <a:custGeom>
                <a:avLst/>
                <a:gdLst/>
                <a:ahLst/>
                <a:cxnLst>
                  <a:cxn ang="0">
                    <a:pos x="19981" y="0"/>
                  </a:cxn>
                  <a:cxn ang="0">
                    <a:pos x="19981" y="19701"/>
                  </a:cxn>
                  <a:cxn ang="0">
                    <a:pos x="0" y="19701"/>
                  </a:cxn>
                  <a:cxn ang="0">
                    <a:pos x="0" y="0"/>
                  </a:cxn>
                  <a:cxn ang="0">
                    <a:pos x="19981" y="0"/>
                  </a:cxn>
                </a:cxnLst>
                <a:rect l="0" t="0" r="r" b="b"/>
                <a:pathLst>
                  <a:path w="20000" h="20000">
                    <a:moveTo>
                      <a:pt x="19981" y="0"/>
                    </a:moveTo>
                    <a:lnTo>
                      <a:pt x="19981" y="19701"/>
                    </a:lnTo>
                    <a:lnTo>
                      <a:pt x="0" y="19701"/>
                    </a:lnTo>
                    <a:lnTo>
                      <a:pt x="0" y="0"/>
                    </a:lnTo>
                    <a:lnTo>
                      <a:pt x="19981" y="0"/>
                    </a:lnTo>
                    <a:close/>
                  </a:path>
                </a:pathLst>
              </a:custGeom>
              <a:solidFill>
                <a:srgbClr val="4DB3E6"/>
              </a:solidFill>
              <a:ln w="3175">
                <a:solidFill>
                  <a:srgbClr val="4DB3E6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18623" name="Oval 191"/>
              <p:cNvSpPr>
                <a:spLocks noChangeArrowheads="1"/>
              </p:cNvSpPr>
              <p:nvPr/>
            </p:nvSpPr>
            <p:spPr bwMode="auto">
              <a:xfrm>
                <a:off x="0" y="1"/>
                <a:ext cx="20000" cy="4969"/>
              </a:xfrm>
              <a:prstGeom prst="ellips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</p:grpSp>
        <p:grpSp>
          <p:nvGrpSpPr>
            <p:cNvPr id="20" name="Group 267"/>
            <p:cNvGrpSpPr>
              <a:grpSpLocks/>
            </p:cNvGrpSpPr>
            <p:nvPr/>
          </p:nvGrpSpPr>
          <p:grpSpPr bwMode="auto">
            <a:xfrm>
              <a:off x="1286" y="-237"/>
              <a:ext cx="432" cy="195"/>
              <a:chOff x="0" y="1"/>
              <a:chExt cx="20000" cy="19999"/>
            </a:xfrm>
          </p:grpSpPr>
          <p:grpSp>
            <p:nvGrpSpPr>
              <p:cNvPr id="21" name="Group 274"/>
              <p:cNvGrpSpPr>
                <a:grpSpLocks/>
              </p:cNvGrpSpPr>
              <p:nvPr/>
            </p:nvGrpSpPr>
            <p:grpSpPr bwMode="auto">
              <a:xfrm>
                <a:off x="0" y="83"/>
                <a:ext cx="20000" cy="19917"/>
                <a:chOff x="0" y="3"/>
                <a:chExt cx="20000" cy="19997"/>
              </a:xfrm>
            </p:grpSpPr>
            <p:sp>
              <p:nvSpPr>
                <p:cNvPr id="18709" name="Oval 277"/>
                <p:cNvSpPr>
                  <a:spLocks noChangeArrowheads="1"/>
                </p:cNvSpPr>
                <p:nvPr/>
              </p:nvSpPr>
              <p:spPr bwMode="auto">
                <a:xfrm>
                  <a:off x="0" y="15011"/>
                  <a:ext cx="20000" cy="4989"/>
                </a:xfrm>
                <a:prstGeom prst="ellipse">
                  <a:avLst/>
                </a:prstGeom>
                <a:solidFill>
                  <a:srgbClr val="4DB3E6"/>
                </a:solidFill>
                <a:ln w="3175">
                  <a:solidFill>
                    <a:srgbClr val="4DB3E6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/>
                </a:p>
              </p:txBody>
            </p:sp>
            <p:sp>
              <p:nvSpPr>
                <p:cNvPr id="18708" name="Freeform 276"/>
                <p:cNvSpPr>
                  <a:spLocks/>
                </p:cNvSpPr>
                <p:nvPr/>
              </p:nvSpPr>
              <p:spPr bwMode="auto">
                <a:xfrm>
                  <a:off x="19" y="2559"/>
                  <a:ext cx="19981" cy="14844"/>
                </a:xfrm>
                <a:custGeom>
                  <a:avLst/>
                  <a:gdLst/>
                  <a:ahLst/>
                  <a:cxnLst>
                    <a:cxn ang="0">
                      <a:pos x="19981" y="0"/>
                    </a:cxn>
                    <a:cxn ang="0">
                      <a:pos x="19981" y="19944"/>
                    </a:cxn>
                    <a:cxn ang="0">
                      <a:pos x="0" y="19944"/>
                    </a:cxn>
                    <a:cxn ang="0">
                      <a:pos x="0" y="0"/>
                    </a:cxn>
                    <a:cxn ang="0">
                      <a:pos x="19981" y="0"/>
                    </a:cxn>
                  </a:cxnLst>
                  <a:rect l="0" t="0" r="r" b="b"/>
                  <a:pathLst>
                    <a:path w="20000" h="20000">
                      <a:moveTo>
                        <a:pt x="19981" y="0"/>
                      </a:moveTo>
                      <a:lnTo>
                        <a:pt x="19981" y="19944"/>
                      </a:lnTo>
                      <a:lnTo>
                        <a:pt x="0" y="19944"/>
                      </a:lnTo>
                      <a:lnTo>
                        <a:pt x="0" y="0"/>
                      </a:lnTo>
                      <a:lnTo>
                        <a:pt x="19981" y="0"/>
                      </a:lnTo>
                      <a:close/>
                    </a:path>
                  </a:pathLst>
                </a:custGeom>
                <a:solidFill>
                  <a:srgbClr val="4DB3E6"/>
                </a:solidFill>
                <a:ln w="3175">
                  <a:solidFill>
                    <a:srgbClr val="4DB3E6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/>
                </a:p>
              </p:txBody>
            </p:sp>
            <p:sp>
              <p:nvSpPr>
                <p:cNvPr id="18707" name="Oval 275"/>
                <p:cNvSpPr>
                  <a:spLocks noChangeArrowheads="1"/>
                </p:cNvSpPr>
                <p:nvPr/>
              </p:nvSpPr>
              <p:spPr bwMode="auto">
                <a:xfrm>
                  <a:off x="0" y="3"/>
                  <a:ext cx="20000" cy="4989"/>
                </a:xfrm>
                <a:prstGeom prst="ellipse">
                  <a:avLst/>
                </a:prstGeom>
                <a:solidFill>
                  <a:srgbClr val="4DB3E6"/>
                </a:solidFill>
                <a:ln w="3175">
                  <a:solidFill>
                    <a:srgbClr val="4DB3E6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/>
                </a:p>
              </p:txBody>
            </p:sp>
          </p:grpSp>
          <p:sp>
            <p:nvSpPr>
              <p:cNvPr id="18705" name="Oval 273"/>
              <p:cNvSpPr>
                <a:spLocks noChangeArrowheads="1"/>
              </p:cNvSpPr>
              <p:nvPr/>
            </p:nvSpPr>
            <p:spPr bwMode="auto">
              <a:xfrm>
                <a:off x="0" y="14990"/>
                <a:ext cx="20000" cy="4969"/>
              </a:xfrm>
              <a:prstGeom prst="ellips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18704" name="Freeform 272"/>
              <p:cNvSpPr>
                <a:spLocks/>
              </p:cNvSpPr>
              <p:nvPr/>
            </p:nvSpPr>
            <p:spPr bwMode="auto">
              <a:xfrm>
                <a:off x="19" y="2547"/>
                <a:ext cx="19981" cy="14784"/>
              </a:xfrm>
              <a:custGeom>
                <a:avLst/>
                <a:gdLst/>
                <a:ahLst/>
                <a:cxnLst>
                  <a:cxn ang="0">
                    <a:pos x="19981" y="0"/>
                  </a:cxn>
                  <a:cxn ang="0">
                    <a:pos x="19981" y="19944"/>
                  </a:cxn>
                  <a:cxn ang="0">
                    <a:pos x="0" y="19944"/>
                  </a:cxn>
                  <a:cxn ang="0">
                    <a:pos x="0" y="0"/>
                  </a:cxn>
                  <a:cxn ang="0">
                    <a:pos x="19981" y="0"/>
                  </a:cxn>
                </a:cxnLst>
                <a:rect l="0" t="0" r="r" b="b"/>
                <a:pathLst>
                  <a:path w="20000" h="20000">
                    <a:moveTo>
                      <a:pt x="19981" y="0"/>
                    </a:moveTo>
                    <a:lnTo>
                      <a:pt x="19981" y="19944"/>
                    </a:lnTo>
                    <a:lnTo>
                      <a:pt x="0" y="19944"/>
                    </a:lnTo>
                    <a:lnTo>
                      <a:pt x="0" y="0"/>
                    </a:lnTo>
                    <a:lnTo>
                      <a:pt x="19981" y="0"/>
                    </a:lnTo>
                    <a:close/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18703" name="Freeform 271"/>
              <p:cNvSpPr>
                <a:spLocks/>
              </p:cNvSpPr>
              <p:nvPr/>
            </p:nvSpPr>
            <p:spPr bwMode="auto">
              <a:xfrm>
                <a:off x="204" y="14949"/>
                <a:ext cx="19611" cy="2669"/>
              </a:xfrm>
              <a:custGeom>
                <a:avLst/>
                <a:gdLst/>
                <a:ahLst/>
                <a:cxnLst>
                  <a:cxn ang="0">
                    <a:pos x="19981" y="0"/>
                  </a:cxn>
                  <a:cxn ang="0">
                    <a:pos x="19981" y="19692"/>
                  </a:cxn>
                  <a:cxn ang="0">
                    <a:pos x="0" y="19692"/>
                  </a:cxn>
                  <a:cxn ang="0">
                    <a:pos x="0" y="0"/>
                  </a:cxn>
                  <a:cxn ang="0">
                    <a:pos x="19981" y="0"/>
                  </a:cxn>
                </a:cxnLst>
                <a:rect l="0" t="0" r="r" b="b"/>
                <a:pathLst>
                  <a:path w="20000" h="20000">
                    <a:moveTo>
                      <a:pt x="19981" y="0"/>
                    </a:moveTo>
                    <a:lnTo>
                      <a:pt x="19981" y="19692"/>
                    </a:lnTo>
                    <a:lnTo>
                      <a:pt x="0" y="19692"/>
                    </a:lnTo>
                    <a:lnTo>
                      <a:pt x="0" y="0"/>
                    </a:lnTo>
                    <a:lnTo>
                      <a:pt x="19981" y="0"/>
                    </a:lnTo>
                    <a:close/>
                  </a:path>
                </a:pathLst>
              </a:custGeom>
              <a:solidFill>
                <a:srgbClr val="4DB3E6"/>
              </a:solidFill>
              <a:ln w="3175">
                <a:solidFill>
                  <a:srgbClr val="4DB3E6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18702" name="Rectangle 270"/>
              <p:cNvSpPr>
                <a:spLocks noChangeArrowheads="1"/>
              </p:cNvSpPr>
              <p:nvPr/>
            </p:nvSpPr>
            <p:spPr bwMode="auto">
              <a:xfrm>
                <a:off x="5180" y="6530"/>
                <a:ext cx="9640" cy="11540"/>
              </a:xfrm>
              <a:prstGeom prst="rect">
                <a:avLst/>
              </a:prstGeom>
              <a:noFill/>
              <a:ln w="0">
                <a:noFill/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sz="1000">
                    <a:ea typeface="Mincho" charset="-128"/>
                  </a:rPr>
                  <a:t>Disk</a:t>
                </a:r>
                <a:endParaRPr lang="en-US"/>
              </a:p>
              <a:p>
                <a:pPr>
                  <a:spcBef>
                    <a:spcPct val="0"/>
                  </a:spcBef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18701" name="Freeform 269"/>
              <p:cNvSpPr>
                <a:spLocks/>
              </p:cNvSpPr>
              <p:nvPr/>
            </p:nvSpPr>
            <p:spPr bwMode="auto">
              <a:xfrm>
                <a:off x="148" y="2136"/>
                <a:ext cx="19759" cy="2752"/>
              </a:xfrm>
              <a:custGeom>
                <a:avLst/>
                <a:gdLst/>
                <a:ahLst/>
                <a:cxnLst>
                  <a:cxn ang="0">
                    <a:pos x="19981" y="0"/>
                  </a:cxn>
                  <a:cxn ang="0">
                    <a:pos x="19981" y="19701"/>
                  </a:cxn>
                  <a:cxn ang="0">
                    <a:pos x="0" y="19701"/>
                  </a:cxn>
                  <a:cxn ang="0">
                    <a:pos x="0" y="0"/>
                  </a:cxn>
                  <a:cxn ang="0">
                    <a:pos x="19981" y="0"/>
                  </a:cxn>
                </a:cxnLst>
                <a:rect l="0" t="0" r="r" b="b"/>
                <a:pathLst>
                  <a:path w="20000" h="20000">
                    <a:moveTo>
                      <a:pt x="19981" y="0"/>
                    </a:moveTo>
                    <a:lnTo>
                      <a:pt x="19981" y="19701"/>
                    </a:lnTo>
                    <a:lnTo>
                      <a:pt x="0" y="19701"/>
                    </a:lnTo>
                    <a:lnTo>
                      <a:pt x="0" y="0"/>
                    </a:lnTo>
                    <a:lnTo>
                      <a:pt x="19981" y="0"/>
                    </a:lnTo>
                    <a:close/>
                  </a:path>
                </a:pathLst>
              </a:custGeom>
              <a:solidFill>
                <a:srgbClr val="4DB3E6"/>
              </a:solidFill>
              <a:ln w="3175">
                <a:solidFill>
                  <a:srgbClr val="4DB3E6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18700" name="Oval 268"/>
              <p:cNvSpPr>
                <a:spLocks noChangeArrowheads="1"/>
              </p:cNvSpPr>
              <p:nvPr/>
            </p:nvSpPr>
            <p:spPr bwMode="auto">
              <a:xfrm>
                <a:off x="0" y="1"/>
                <a:ext cx="20000" cy="4969"/>
              </a:xfrm>
              <a:prstGeom prst="ellips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</p:grpSp>
        <p:grpSp>
          <p:nvGrpSpPr>
            <p:cNvPr id="22" name="Group 206"/>
            <p:cNvGrpSpPr>
              <a:grpSpLocks/>
            </p:cNvGrpSpPr>
            <p:nvPr/>
          </p:nvGrpSpPr>
          <p:grpSpPr bwMode="auto">
            <a:xfrm>
              <a:off x="1286" y="151"/>
              <a:ext cx="432" cy="195"/>
              <a:chOff x="0" y="1"/>
              <a:chExt cx="20000" cy="19999"/>
            </a:xfrm>
          </p:grpSpPr>
          <p:grpSp>
            <p:nvGrpSpPr>
              <p:cNvPr id="23" name="Group 213"/>
              <p:cNvGrpSpPr>
                <a:grpSpLocks/>
              </p:cNvGrpSpPr>
              <p:nvPr/>
            </p:nvGrpSpPr>
            <p:grpSpPr bwMode="auto">
              <a:xfrm>
                <a:off x="0" y="83"/>
                <a:ext cx="20000" cy="19917"/>
                <a:chOff x="0" y="3"/>
                <a:chExt cx="20000" cy="19997"/>
              </a:xfrm>
            </p:grpSpPr>
            <p:sp>
              <p:nvSpPr>
                <p:cNvPr id="18648" name="Oval 216"/>
                <p:cNvSpPr>
                  <a:spLocks noChangeArrowheads="1"/>
                </p:cNvSpPr>
                <p:nvPr/>
              </p:nvSpPr>
              <p:spPr bwMode="auto">
                <a:xfrm>
                  <a:off x="0" y="15011"/>
                  <a:ext cx="20000" cy="4989"/>
                </a:xfrm>
                <a:prstGeom prst="ellipse">
                  <a:avLst/>
                </a:prstGeom>
                <a:solidFill>
                  <a:srgbClr val="4DB3E6"/>
                </a:solidFill>
                <a:ln w="3175">
                  <a:solidFill>
                    <a:srgbClr val="4DB3E6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/>
                </a:p>
              </p:txBody>
            </p:sp>
            <p:sp>
              <p:nvSpPr>
                <p:cNvPr id="18647" name="Freeform 215"/>
                <p:cNvSpPr>
                  <a:spLocks/>
                </p:cNvSpPr>
                <p:nvPr/>
              </p:nvSpPr>
              <p:spPr bwMode="auto">
                <a:xfrm>
                  <a:off x="19" y="2559"/>
                  <a:ext cx="19981" cy="14844"/>
                </a:xfrm>
                <a:custGeom>
                  <a:avLst/>
                  <a:gdLst/>
                  <a:ahLst/>
                  <a:cxnLst>
                    <a:cxn ang="0">
                      <a:pos x="19981" y="0"/>
                    </a:cxn>
                    <a:cxn ang="0">
                      <a:pos x="19981" y="19944"/>
                    </a:cxn>
                    <a:cxn ang="0">
                      <a:pos x="0" y="19944"/>
                    </a:cxn>
                    <a:cxn ang="0">
                      <a:pos x="0" y="0"/>
                    </a:cxn>
                    <a:cxn ang="0">
                      <a:pos x="19981" y="0"/>
                    </a:cxn>
                  </a:cxnLst>
                  <a:rect l="0" t="0" r="r" b="b"/>
                  <a:pathLst>
                    <a:path w="20000" h="20000">
                      <a:moveTo>
                        <a:pt x="19981" y="0"/>
                      </a:moveTo>
                      <a:lnTo>
                        <a:pt x="19981" y="19944"/>
                      </a:lnTo>
                      <a:lnTo>
                        <a:pt x="0" y="19944"/>
                      </a:lnTo>
                      <a:lnTo>
                        <a:pt x="0" y="0"/>
                      </a:lnTo>
                      <a:lnTo>
                        <a:pt x="19981" y="0"/>
                      </a:lnTo>
                      <a:close/>
                    </a:path>
                  </a:pathLst>
                </a:custGeom>
                <a:solidFill>
                  <a:srgbClr val="4DB3E6"/>
                </a:solidFill>
                <a:ln w="3175">
                  <a:solidFill>
                    <a:srgbClr val="4DB3E6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/>
                </a:p>
              </p:txBody>
            </p:sp>
            <p:sp>
              <p:nvSpPr>
                <p:cNvPr id="18646" name="Oval 214"/>
                <p:cNvSpPr>
                  <a:spLocks noChangeArrowheads="1"/>
                </p:cNvSpPr>
                <p:nvPr/>
              </p:nvSpPr>
              <p:spPr bwMode="auto">
                <a:xfrm>
                  <a:off x="0" y="3"/>
                  <a:ext cx="20000" cy="4989"/>
                </a:xfrm>
                <a:prstGeom prst="ellipse">
                  <a:avLst/>
                </a:prstGeom>
                <a:solidFill>
                  <a:srgbClr val="4DB3E6"/>
                </a:solidFill>
                <a:ln w="3175">
                  <a:solidFill>
                    <a:srgbClr val="4DB3E6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/>
                </a:p>
              </p:txBody>
            </p:sp>
          </p:grpSp>
          <p:sp>
            <p:nvSpPr>
              <p:cNvPr id="18644" name="Oval 212"/>
              <p:cNvSpPr>
                <a:spLocks noChangeArrowheads="1"/>
              </p:cNvSpPr>
              <p:nvPr/>
            </p:nvSpPr>
            <p:spPr bwMode="auto">
              <a:xfrm>
                <a:off x="0" y="14990"/>
                <a:ext cx="20000" cy="4969"/>
              </a:xfrm>
              <a:prstGeom prst="ellips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18643" name="Freeform 211"/>
              <p:cNvSpPr>
                <a:spLocks/>
              </p:cNvSpPr>
              <p:nvPr/>
            </p:nvSpPr>
            <p:spPr bwMode="auto">
              <a:xfrm>
                <a:off x="19" y="2547"/>
                <a:ext cx="19981" cy="14784"/>
              </a:xfrm>
              <a:custGeom>
                <a:avLst/>
                <a:gdLst/>
                <a:ahLst/>
                <a:cxnLst>
                  <a:cxn ang="0">
                    <a:pos x="19981" y="0"/>
                  </a:cxn>
                  <a:cxn ang="0">
                    <a:pos x="19981" y="19944"/>
                  </a:cxn>
                  <a:cxn ang="0">
                    <a:pos x="0" y="19944"/>
                  </a:cxn>
                  <a:cxn ang="0">
                    <a:pos x="0" y="0"/>
                  </a:cxn>
                  <a:cxn ang="0">
                    <a:pos x="19981" y="0"/>
                  </a:cxn>
                </a:cxnLst>
                <a:rect l="0" t="0" r="r" b="b"/>
                <a:pathLst>
                  <a:path w="20000" h="20000">
                    <a:moveTo>
                      <a:pt x="19981" y="0"/>
                    </a:moveTo>
                    <a:lnTo>
                      <a:pt x="19981" y="19944"/>
                    </a:lnTo>
                    <a:lnTo>
                      <a:pt x="0" y="19944"/>
                    </a:lnTo>
                    <a:lnTo>
                      <a:pt x="0" y="0"/>
                    </a:lnTo>
                    <a:lnTo>
                      <a:pt x="19981" y="0"/>
                    </a:lnTo>
                    <a:close/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18642" name="Freeform 210"/>
              <p:cNvSpPr>
                <a:spLocks/>
              </p:cNvSpPr>
              <p:nvPr/>
            </p:nvSpPr>
            <p:spPr bwMode="auto">
              <a:xfrm>
                <a:off x="204" y="14949"/>
                <a:ext cx="19611" cy="2669"/>
              </a:xfrm>
              <a:custGeom>
                <a:avLst/>
                <a:gdLst/>
                <a:ahLst/>
                <a:cxnLst>
                  <a:cxn ang="0">
                    <a:pos x="19981" y="0"/>
                  </a:cxn>
                  <a:cxn ang="0">
                    <a:pos x="19981" y="19692"/>
                  </a:cxn>
                  <a:cxn ang="0">
                    <a:pos x="0" y="19692"/>
                  </a:cxn>
                  <a:cxn ang="0">
                    <a:pos x="0" y="0"/>
                  </a:cxn>
                  <a:cxn ang="0">
                    <a:pos x="19981" y="0"/>
                  </a:cxn>
                </a:cxnLst>
                <a:rect l="0" t="0" r="r" b="b"/>
                <a:pathLst>
                  <a:path w="20000" h="20000">
                    <a:moveTo>
                      <a:pt x="19981" y="0"/>
                    </a:moveTo>
                    <a:lnTo>
                      <a:pt x="19981" y="19692"/>
                    </a:lnTo>
                    <a:lnTo>
                      <a:pt x="0" y="19692"/>
                    </a:lnTo>
                    <a:lnTo>
                      <a:pt x="0" y="0"/>
                    </a:lnTo>
                    <a:lnTo>
                      <a:pt x="19981" y="0"/>
                    </a:lnTo>
                    <a:close/>
                  </a:path>
                </a:pathLst>
              </a:custGeom>
              <a:solidFill>
                <a:srgbClr val="4DB3E6"/>
              </a:solidFill>
              <a:ln w="3175">
                <a:solidFill>
                  <a:srgbClr val="4DB3E6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18641" name="Rectangle 209"/>
              <p:cNvSpPr>
                <a:spLocks noChangeArrowheads="1"/>
              </p:cNvSpPr>
              <p:nvPr/>
            </p:nvSpPr>
            <p:spPr bwMode="auto">
              <a:xfrm>
                <a:off x="5180" y="6530"/>
                <a:ext cx="9640" cy="11540"/>
              </a:xfrm>
              <a:prstGeom prst="rect">
                <a:avLst/>
              </a:prstGeom>
              <a:noFill/>
              <a:ln w="0">
                <a:noFill/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sz="1000">
                    <a:ea typeface="Mincho" charset="-128"/>
                  </a:rPr>
                  <a:t>Disk</a:t>
                </a:r>
                <a:endParaRPr lang="en-US"/>
              </a:p>
              <a:p>
                <a:pPr>
                  <a:spcBef>
                    <a:spcPct val="0"/>
                  </a:spcBef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18640" name="Freeform 208"/>
              <p:cNvSpPr>
                <a:spLocks/>
              </p:cNvSpPr>
              <p:nvPr/>
            </p:nvSpPr>
            <p:spPr bwMode="auto">
              <a:xfrm>
                <a:off x="148" y="2136"/>
                <a:ext cx="19759" cy="2752"/>
              </a:xfrm>
              <a:custGeom>
                <a:avLst/>
                <a:gdLst/>
                <a:ahLst/>
                <a:cxnLst>
                  <a:cxn ang="0">
                    <a:pos x="19981" y="0"/>
                  </a:cxn>
                  <a:cxn ang="0">
                    <a:pos x="19981" y="19701"/>
                  </a:cxn>
                  <a:cxn ang="0">
                    <a:pos x="0" y="19701"/>
                  </a:cxn>
                  <a:cxn ang="0">
                    <a:pos x="0" y="0"/>
                  </a:cxn>
                  <a:cxn ang="0">
                    <a:pos x="19981" y="0"/>
                  </a:cxn>
                </a:cxnLst>
                <a:rect l="0" t="0" r="r" b="b"/>
                <a:pathLst>
                  <a:path w="20000" h="20000">
                    <a:moveTo>
                      <a:pt x="19981" y="0"/>
                    </a:moveTo>
                    <a:lnTo>
                      <a:pt x="19981" y="19701"/>
                    </a:lnTo>
                    <a:lnTo>
                      <a:pt x="0" y="19701"/>
                    </a:lnTo>
                    <a:lnTo>
                      <a:pt x="0" y="0"/>
                    </a:lnTo>
                    <a:lnTo>
                      <a:pt x="19981" y="0"/>
                    </a:lnTo>
                    <a:close/>
                  </a:path>
                </a:pathLst>
              </a:custGeom>
              <a:solidFill>
                <a:srgbClr val="4DB3E6"/>
              </a:solidFill>
              <a:ln w="3175">
                <a:solidFill>
                  <a:srgbClr val="4DB3E6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18639" name="Oval 207"/>
              <p:cNvSpPr>
                <a:spLocks noChangeArrowheads="1"/>
              </p:cNvSpPr>
              <p:nvPr/>
            </p:nvSpPr>
            <p:spPr bwMode="auto">
              <a:xfrm>
                <a:off x="0" y="1"/>
                <a:ext cx="20000" cy="4969"/>
              </a:xfrm>
              <a:prstGeom prst="ellips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</p:grpSp>
        <p:grpSp>
          <p:nvGrpSpPr>
            <p:cNvPr id="24" name="Group 250"/>
            <p:cNvGrpSpPr>
              <a:grpSpLocks/>
            </p:cNvGrpSpPr>
            <p:nvPr/>
          </p:nvGrpSpPr>
          <p:grpSpPr bwMode="auto">
            <a:xfrm>
              <a:off x="1286" y="531"/>
              <a:ext cx="432" cy="195"/>
              <a:chOff x="0" y="1"/>
              <a:chExt cx="20000" cy="19999"/>
            </a:xfrm>
          </p:grpSpPr>
          <p:grpSp>
            <p:nvGrpSpPr>
              <p:cNvPr id="25" name="Group 257"/>
              <p:cNvGrpSpPr>
                <a:grpSpLocks/>
              </p:cNvGrpSpPr>
              <p:nvPr/>
            </p:nvGrpSpPr>
            <p:grpSpPr bwMode="auto">
              <a:xfrm>
                <a:off x="0" y="83"/>
                <a:ext cx="20000" cy="19917"/>
                <a:chOff x="0" y="3"/>
                <a:chExt cx="20000" cy="19997"/>
              </a:xfrm>
            </p:grpSpPr>
            <p:sp>
              <p:nvSpPr>
                <p:cNvPr id="18692" name="Oval 260"/>
                <p:cNvSpPr>
                  <a:spLocks noChangeArrowheads="1"/>
                </p:cNvSpPr>
                <p:nvPr/>
              </p:nvSpPr>
              <p:spPr bwMode="auto">
                <a:xfrm>
                  <a:off x="0" y="15011"/>
                  <a:ext cx="20000" cy="4989"/>
                </a:xfrm>
                <a:prstGeom prst="ellipse">
                  <a:avLst/>
                </a:prstGeom>
                <a:solidFill>
                  <a:srgbClr val="4DB3E6"/>
                </a:solidFill>
                <a:ln w="3175">
                  <a:solidFill>
                    <a:srgbClr val="4DB3E6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/>
                </a:p>
              </p:txBody>
            </p:sp>
            <p:sp>
              <p:nvSpPr>
                <p:cNvPr id="18691" name="Freeform 259"/>
                <p:cNvSpPr>
                  <a:spLocks/>
                </p:cNvSpPr>
                <p:nvPr/>
              </p:nvSpPr>
              <p:spPr bwMode="auto">
                <a:xfrm>
                  <a:off x="19" y="2559"/>
                  <a:ext cx="19981" cy="14844"/>
                </a:xfrm>
                <a:custGeom>
                  <a:avLst/>
                  <a:gdLst/>
                  <a:ahLst/>
                  <a:cxnLst>
                    <a:cxn ang="0">
                      <a:pos x="19981" y="0"/>
                    </a:cxn>
                    <a:cxn ang="0">
                      <a:pos x="19981" y="19944"/>
                    </a:cxn>
                    <a:cxn ang="0">
                      <a:pos x="0" y="19944"/>
                    </a:cxn>
                    <a:cxn ang="0">
                      <a:pos x="0" y="0"/>
                    </a:cxn>
                    <a:cxn ang="0">
                      <a:pos x="19981" y="0"/>
                    </a:cxn>
                  </a:cxnLst>
                  <a:rect l="0" t="0" r="r" b="b"/>
                  <a:pathLst>
                    <a:path w="20000" h="20000">
                      <a:moveTo>
                        <a:pt x="19981" y="0"/>
                      </a:moveTo>
                      <a:lnTo>
                        <a:pt x="19981" y="19944"/>
                      </a:lnTo>
                      <a:lnTo>
                        <a:pt x="0" y="19944"/>
                      </a:lnTo>
                      <a:lnTo>
                        <a:pt x="0" y="0"/>
                      </a:lnTo>
                      <a:lnTo>
                        <a:pt x="19981" y="0"/>
                      </a:lnTo>
                      <a:close/>
                    </a:path>
                  </a:pathLst>
                </a:custGeom>
                <a:solidFill>
                  <a:srgbClr val="4DB3E6"/>
                </a:solidFill>
                <a:ln w="3175">
                  <a:solidFill>
                    <a:srgbClr val="4DB3E6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/>
                </a:p>
              </p:txBody>
            </p:sp>
            <p:sp>
              <p:nvSpPr>
                <p:cNvPr id="18690" name="Oval 258"/>
                <p:cNvSpPr>
                  <a:spLocks noChangeArrowheads="1"/>
                </p:cNvSpPr>
                <p:nvPr/>
              </p:nvSpPr>
              <p:spPr bwMode="auto">
                <a:xfrm>
                  <a:off x="0" y="3"/>
                  <a:ext cx="20000" cy="4989"/>
                </a:xfrm>
                <a:prstGeom prst="ellipse">
                  <a:avLst/>
                </a:prstGeom>
                <a:solidFill>
                  <a:srgbClr val="4DB3E6"/>
                </a:solidFill>
                <a:ln w="3175">
                  <a:solidFill>
                    <a:srgbClr val="4DB3E6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/>
                </a:p>
              </p:txBody>
            </p:sp>
          </p:grpSp>
          <p:sp>
            <p:nvSpPr>
              <p:cNvPr id="18688" name="Oval 256"/>
              <p:cNvSpPr>
                <a:spLocks noChangeArrowheads="1"/>
              </p:cNvSpPr>
              <p:nvPr/>
            </p:nvSpPr>
            <p:spPr bwMode="auto">
              <a:xfrm>
                <a:off x="0" y="14990"/>
                <a:ext cx="20000" cy="4969"/>
              </a:xfrm>
              <a:prstGeom prst="ellips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18687" name="Freeform 255"/>
              <p:cNvSpPr>
                <a:spLocks/>
              </p:cNvSpPr>
              <p:nvPr/>
            </p:nvSpPr>
            <p:spPr bwMode="auto">
              <a:xfrm>
                <a:off x="19" y="2547"/>
                <a:ext cx="19981" cy="14784"/>
              </a:xfrm>
              <a:custGeom>
                <a:avLst/>
                <a:gdLst/>
                <a:ahLst/>
                <a:cxnLst>
                  <a:cxn ang="0">
                    <a:pos x="19981" y="0"/>
                  </a:cxn>
                  <a:cxn ang="0">
                    <a:pos x="19981" y="19944"/>
                  </a:cxn>
                  <a:cxn ang="0">
                    <a:pos x="0" y="19944"/>
                  </a:cxn>
                  <a:cxn ang="0">
                    <a:pos x="0" y="0"/>
                  </a:cxn>
                  <a:cxn ang="0">
                    <a:pos x="19981" y="0"/>
                  </a:cxn>
                </a:cxnLst>
                <a:rect l="0" t="0" r="r" b="b"/>
                <a:pathLst>
                  <a:path w="20000" h="20000">
                    <a:moveTo>
                      <a:pt x="19981" y="0"/>
                    </a:moveTo>
                    <a:lnTo>
                      <a:pt x="19981" y="19944"/>
                    </a:lnTo>
                    <a:lnTo>
                      <a:pt x="0" y="19944"/>
                    </a:lnTo>
                    <a:lnTo>
                      <a:pt x="0" y="0"/>
                    </a:lnTo>
                    <a:lnTo>
                      <a:pt x="19981" y="0"/>
                    </a:lnTo>
                    <a:close/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18686" name="Freeform 254"/>
              <p:cNvSpPr>
                <a:spLocks/>
              </p:cNvSpPr>
              <p:nvPr/>
            </p:nvSpPr>
            <p:spPr bwMode="auto">
              <a:xfrm>
                <a:off x="204" y="14949"/>
                <a:ext cx="19611" cy="2669"/>
              </a:xfrm>
              <a:custGeom>
                <a:avLst/>
                <a:gdLst/>
                <a:ahLst/>
                <a:cxnLst>
                  <a:cxn ang="0">
                    <a:pos x="19981" y="0"/>
                  </a:cxn>
                  <a:cxn ang="0">
                    <a:pos x="19981" y="19692"/>
                  </a:cxn>
                  <a:cxn ang="0">
                    <a:pos x="0" y="19692"/>
                  </a:cxn>
                  <a:cxn ang="0">
                    <a:pos x="0" y="0"/>
                  </a:cxn>
                  <a:cxn ang="0">
                    <a:pos x="19981" y="0"/>
                  </a:cxn>
                </a:cxnLst>
                <a:rect l="0" t="0" r="r" b="b"/>
                <a:pathLst>
                  <a:path w="20000" h="20000">
                    <a:moveTo>
                      <a:pt x="19981" y="0"/>
                    </a:moveTo>
                    <a:lnTo>
                      <a:pt x="19981" y="19692"/>
                    </a:lnTo>
                    <a:lnTo>
                      <a:pt x="0" y="19692"/>
                    </a:lnTo>
                    <a:lnTo>
                      <a:pt x="0" y="0"/>
                    </a:lnTo>
                    <a:lnTo>
                      <a:pt x="19981" y="0"/>
                    </a:lnTo>
                    <a:close/>
                  </a:path>
                </a:pathLst>
              </a:custGeom>
              <a:solidFill>
                <a:srgbClr val="4DB3E6"/>
              </a:solidFill>
              <a:ln w="3175">
                <a:solidFill>
                  <a:srgbClr val="4DB3E6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18685" name="Rectangle 253"/>
              <p:cNvSpPr>
                <a:spLocks noChangeArrowheads="1"/>
              </p:cNvSpPr>
              <p:nvPr/>
            </p:nvSpPr>
            <p:spPr bwMode="auto">
              <a:xfrm>
                <a:off x="5180" y="6530"/>
                <a:ext cx="9640" cy="11540"/>
              </a:xfrm>
              <a:prstGeom prst="rect">
                <a:avLst/>
              </a:prstGeom>
              <a:noFill/>
              <a:ln w="0">
                <a:noFill/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sz="1000">
                    <a:ea typeface="Mincho" charset="-128"/>
                  </a:rPr>
                  <a:t>Disk</a:t>
                </a:r>
                <a:endParaRPr lang="en-US"/>
              </a:p>
              <a:p>
                <a:pPr>
                  <a:spcBef>
                    <a:spcPct val="0"/>
                  </a:spcBef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18684" name="Freeform 252"/>
              <p:cNvSpPr>
                <a:spLocks/>
              </p:cNvSpPr>
              <p:nvPr/>
            </p:nvSpPr>
            <p:spPr bwMode="auto">
              <a:xfrm>
                <a:off x="148" y="2136"/>
                <a:ext cx="19759" cy="2752"/>
              </a:xfrm>
              <a:custGeom>
                <a:avLst/>
                <a:gdLst/>
                <a:ahLst/>
                <a:cxnLst>
                  <a:cxn ang="0">
                    <a:pos x="19981" y="0"/>
                  </a:cxn>
                  <a:cxn ang="0">
                    <a:pos x="19981" y="19701"/>
                  </a:cxn>
                  <a:cxn ang="0">
                    <a:pos x="0" y="19701"/>
                  </a:cxn>
                  <a:cxn ang="0">
                    <a:pos x="0" y="0"/>
                  </a:cxn>
                  <a:cxn ang="0">
                    <a:pos x="19981" y="0"/>
                  </a:cxn>
                </a:cxnLst>
                <a:rect l="0" t="0" r="r" b="b"/>
                <a:pathLst>
                  <a:path w="20000" h="20000">
                    <a:moveTo>
                      <a:pt x="19981" y="0"/>
                    </a:moveTo>
                    <a:lnTo>
                      <a:pt x="19981" y="19701"/>
                    </a:lnTo>
                    <a:lnTo>
                      <a:pt x="0" y="19701"/>
                    </a:lnTo>
                    <a:lnTo>
                      <a:pt x="0" y="0"/>
                    </a:lnTo>
                    <a:lnTo>
                      <a:pt x="19981" y="0"/>
                    </a:lnTo>
                    <a:close/>
                  </a:path>
                </a:pathLst>
              </a:custGeom>
              <a:solidFill>
                <a:srgbClr val="4DB3E6"/>
              </a:solidFill>
              <a:ln w="3175">
                <a:solidFill>
                  <a:srgbClr val="4DB3E6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18683" name="Oval 251"/>
              <p:cNvSpPr>
                <a:spLocks noChangeArrowheads="1"/>
              </p:cNvSpPr>
              <p:nvPr/>
            </p:nvSpPr>
            <p:spPr bwMode="auto">
              <a:xfrm>
                <a:off x="0" y="1"/>
                <a:ext cx="20000" cy="4969"/>
              </a:xfrm>
              <a:prstGeom prst="ellips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</p:grpSp>
        <p:grpSp>
          <p:nvGrpSpPr>
            <p:cNvPr id="26" name="Group 222"/>
            <p:cNvGrpSpPr>
              <a:grpSpLocks/>
            </p:cNvGrpSpPr>
            <p:nvPr/>
          </p:nvGrpSpPr>
          <p:grpSpPr bwMode="auto">
            <a:xfrm>
              <a:off x="446" y="1397"/>
              <a:ext cx="433" cy="195"/>
              <a:chOff x="0" y="1"/>
              <a:chExt cx="20000" cy="19999"/>
            </a:xfrm>
          </p:grpSpPr>
          <p:grpSp>
            <p:nvGrpSpPr>
              <p:cNvPr id="27" name="Group 229"/>
              <p:cNvGrpSpPr>
                <a:grpSpLocks/>
              </p:cNvGrpSpPr>
              <p:nvPr/>
            </p:nvGrpSpPr>
            <p:grpSpPr bwMode="auto">
              <a:xfrm>
                <a:off x="18" y="42"/>
                <a:ext cx="19982" cy="19958"/>
                <a:chOff x="0" y="2"/>
                <a:chExt cx="20000" cy="19998"/>
              </a:xfrm>
            </p:grpSpPr>
            <p:sp>
              <p:nvSpPr>
                <p:cNvPr id="18664" name="Oval 232"/>
                <p:cNvSpPr>
                  <a:spLocks noChangeArrowheads="1"/>
                </p:cNvSpPr>
                <p:nvPr/>
              </p:nvSpPr>
              <p:spPr bwMode="auto">
                <a:xfrm>
                  <a:off x="0" y="15021"/>
                  <a:ext cx="20000" cy="4979"/>
                </a:xfrm>
                <a:prstGeom prst="ellipse">
                  <a:avLst/>
                </a:prstGeom>
                <a:solidFill>
                  <a:srgbClr val="4DB3E6"/>
                </a:solidFill>
                <a:ln w="3175">
                  <a:solidFill>
                    <a:srgbClr val="4DB3E6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/>
                </a:p>
              </p:txBody>
            </p:sp>
            <p:sp>
              <p:nvSpPr>
                <p:cNvPr id="18663" name="Freeform 231"/>
                <p:cNvSpPr>
                  <a:spLocks/>
                </p:cNvSpPr>
                <p:nvPr/>
              </p:nvSpPr>
              <p:spPr bwMode="auto">
                <a:xfrm>
                  <a:off x="18" y="2553"/>
                  <a:ext cx="19982" cy="14814"/>
                </a:xfrm>
                <a:custGeom>
                  <a:avLst/>
                  <a:gdLst/>
                  <a:ahLst/>
                  <a:cxnLst>
                    <a:cxn ang="0">
                      <a:pos x="19981" y="0"/>
                    </a:cxn>
                    <a:cxn ang="0">
                      <a:pos x="19981" y="19944"/>
                    </a:cxn>
                    <a:cxn ang="0">
                      <a:pos x="0" y="19944"/>
                    </a:cxn>
                    <a:cxn ang="0">
                      <a:pos x="0" y="0"/>
                    </a:cxn>
                    <a:cxn ang="0">
                      <a:pos x="19981" y="0"/>
                    </a:cxn>
                  </a:cxnLst>
                  <a:rect l="0" t="0" r="r" b="b"/>
                  <a:pathLst>
                    <a:path w="20000" h="20000">
                      <a:moveTo>
                        <a:pt x="19981" y="0"/>
                      </a:moveTo>
                      <a:lnTo>
                        <a:pt x="19981" y="19944"/>
                      </a:lnTo>
                      <a:lnTo>
                        <a:pt x="0" y="19944"/>
                      </a:lnTo>
                      <a:lnTo>
                        <a:pt x="0" y="0"/>
                      </a:lnTo>
                      <a:lnTo>
                        <a:pt x="19981" y="0"/>
                      </a:lnTo>
                      <a:close/>
                    </a:path>
                  </a:pathLst>
                </a:custGeom>
                <a:solidFill>
                  <a:srgbClr val="4DB3E6"/>
                </a:solidFill>
                <a:ln w="3175">
                  <a:solidFill>
                    <a:srgbClr val="4DB3E6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/>
                </a:p>
              </p:txBody>
            </p:sp>
            <p:sp>
              <p:nvSpPr>
                <p:cNvPr id="18662" name="Oval 230"/>
                <p:cNvSpPr>
                  <a:spLocks noChangeArrowheads="1"/>
                </p:cNvSpPr>
                <p:nvPr/>
              </p:nvSpPr>
              <p:spPr bwMode="auto">
                <a:xfrm>
                  <a:off x="0" y="2"/>
                  <a:ext cx="20000" cy="4979"/>
                </a:xfrm>
                <a:prstGeom prst="ellipse">
                  <a:avLst/>
                </a:prstGeom>
                <a:solidFill>
                  <a:srgbClr val="4DB3E6"/>
                </a:solidFill>
                <a:ln w="3175">
                  <a:solidFill>
                    <a:srgbClr val="4DB3E6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/>
                </a:p>
              </p:txBody>
            </p:sp>
          </p:grpSp>
          <p:sp>
            <p:nvSpPr>
              <p:cNvPr id="18660" name="Oval 228"/>
              <p:cNvSpPr>
                <a:spLocks noChangeArrowheads="1"/>
              </p:cNvSpPr>
              <p:nvPr/>
            </p:nvSpPr>
            <p:spPr bwMode="auto">
              <a:xfrm>
                <a:off x="0" y="14949"/>
                <a:ext cx="19982" cy="4969"/>
              </a:xfrm>
              <a:prstGeom prst="ellips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18659" name="Freeform 227"/>
              <p:cNvSpPr>
                <a:spLocks/>
              </p:cNvSpPr>
              <p:nvPr/>
            </p:nvSpPr>
            <p:spPr bwMode="auto">
              <a:xfrm>
                <a:off x="18" y="2547"/>
                <a:ext cx="19964" cy="14784"/>
              </a:xfrm>
              <a:custGeom>
                <a:avLst/>
                <a:gdLst/>
                <a:ahLst/>
                <a:cxnLst>
                  <a:cxn ang="0">
                    <a:pos x="19981" y="0"/>
                  </a:cxn>
                  <a:cxn ang="0">
                    <a:pos x="19981" y="19944"/>
                  </a:cxn>
                  <a:cxn ang="0">
                    <a:pos x="0" y="19944"/>
                  </a:cxn>
                  <a:cxn ang="0">
                    <a:pos x="0" y="0"/>
                  </a:cxn>
                  <a:cxn ang="0">
                    <a:pos x="19981" y="0"/>
                  </a:cxn>
                </a:cxnLst>
                <a:rect l="0" t="0" r="r" b="b"/>
                <a:pathLst>
                  <a:path w="20000" h="20000">
                    <a:moveTo>
                      <a:pt x="19981" y="0"/>
                    </a:moveTo>
                    <a:lnTo>
                      <a:pt x="19981" y="19944"/>
                    </a:lnTo>
                    <a:lnTo>
                      <a:pt x="0" y="19944"/>
                    </a:lnTo>
                    <a:lnTo>
                      <a:pt x="0" y="0"/>
                    </a:lnTo>
                    <a:lnTo>
                      <a:pt x="19981" y="0"/>
                    </a:lnTo>
                    <a:close/>
                  </a:path>
                </a:pathLst>
              </a:cu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18658" name="Freeform 226"/>
              <p:cNvSpPr>
                <a:spLocks/>
              </p:cNvSpPr>
              <p:nvPr/>
            </p:nvSpPr>
            <p:spPr bwMode="auto">
              <a:xfrm>
                <a:off x="203" y="14949"/>
                <a:ext cx="19594" cy="2669"/>
              </a:xfrm>
              <a:custGeom>
                <a:avLst/>
                <a:gdLst/>
                <a:ahLst/>
                <a:cxnLst>
                  <a:cxn ang="0">
                    <a:pos x="19981" y="0"/>
                  </a:cxn>
                  <a:cxn ang="0">
                    <a:pos x="19981" y="19692"/>
                  </a:cxn>
                  <a:cxn ang="0">
                    <a:pos x="0" y="19692"/>
                  </a:cxn>
                  <a:cxn ang="0">
                    <a:pos x="0" y="0"/>
                  </a:cxn>
                  <a:cxn ang="0">
                    <a:pos x="19981" y="0"/>
                  </a:cxn>
                </a:cxnLst>
                <a:rect l="0" t="0" r="r" b="b"/>
                <a:pathLst>
                  <a:path w="20000" h="20000">
                    <a:moveTo>
                      <a:pt x="19981" y="0"/>
                    </a:moveTo>
                    <a:lnTo>
                      <a:pt x="19981" y="19692"/>
                    </a:lnTo>
                    <a:lnTo>
                      <a:pt x="0" y="19692"/>
                    </a:lnTo>
                    <a:lnTo>
                      <a:pt x="0" y="0"/>
                    </a:lnTo>
                    <a:lnTo>
                      <a:pt x="19981" y="0"/>
                    </a:lnTo>
                    <a:close/>
                  </a:path>
                </a:pathLst>
              </a:custGeom>
              <a:solidFill>
                <a:srgbClr val="4DB3E6"/>
              </a:solidFill>
              <a:ln w="3175">
                <a:solidFill>
                  <a:srgbClr val="4DB3E6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18657" name="Rectangle 225"/>
              <p:cNvSpPr>
                <a:spLocks noChangeArrowheads="1"/>
              </p:cNvSpPr>
              <p:nvPr/>
            </p:nvSpPr>
            <p:spPr bwMode="auto">
              <a:xfrm>
                <a:off x="5176" y="6489"/>
                <a:ext cx="9630" cy="11540"/>
              </a:xfrm>
              <a:prstGeom prst="rect">
                <a:avLst/>
              </a:prstGeom>
              <a:noFill/>
              <a:ln w="0">
                <a:noFill/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sz="1000">
                    <a:ea typeface="Mincho" charset="-128"/>
                  </a:rPr>
                  <a:t>Disk</a:t>
                </a:r>
                <a:endParaRPr lang="en-US"/>
              </a:p>
              <a:p>
                <a:pPr>
                  <a:spcBef>
                    <a:spcPct val="0"/>
                  </a:spcBef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18656" name="Freeform 224"/>
              <p:cNvSpPr>
                <a:spLocks/>
              </p:cNvSpPr>
              <p:nvPr/>
            </p:nvSpPr>
            <p:spPr bwMode="auto">
              <a:xfrm>
                <a:off x="166" y="2095"/>
                <a:ext cx="19742" cy="2752"/>
              </a:xfrm>
              <a:custGeom>
                <a:avLst/>
                <a:gdLst/>
                <a:ahLst/>
                <a:cxnLst>
                  <a:cxn ang="0">
                    <a:pos x="19981" y="0"/>
                  </a:cxn>
                  <a:cxn ang="0">
                    <a:pos x="19981" y="19701"/>
                  </a:cxn>
                  <a:cxn ang="0">
                    <a:pos x="0" y="19701"/>
                  </a:cxn>
                  <a:cxn ang="0">
                    <a:pos x="0" y="0"/>
                  </a:cxn>
                  <a:cxn ang="0">
                    <a:pos x="19981" y="0"/>
                  </a:cxn>
                </a:cxnLst>
                <a:rect l="0" t="0" r="r" b="b"/>
                <a:pathLst>
                  <a:path w="20000" h="20000">
                    <a:moveTo>
                      <a:pt x="19981" y="0"/>
                    </a:moveTo>
                    <a:lnTo>
                      <a:pt x="19981" y="19701"/>
                    </a:lnTo>
                    <a:lnTo>
                      <a:pt x="0" y="19701"/>
                    </a:lnTo>
                    <a:lnTo>
                      <a:pt x="0" y="0"/>
                    </a:lnTo>
                    <a:lnTo>
                      <a:pt x="19981" y="0"/>
                    </a:lnTo>
                    <a:close/>
                  </a:path>
                </a:pathLst>
              </a:custGeom>
              <a:solidFill>
                <a:srgbClr val="4DB3E6"/>
              </a:solidFill>
              <a:ln w="3175">
                <a:solidFill>
                  <a:srgbClr val="4DB3E6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18655" name="Oval 223"/>
              <p:cNvSpPr>
                <a:spLocks noChangeArrowheads="1"/>
              </p:cNvSpPr>
              <p:nvPr/>
            </p:nvSpPr>
            <p:spPr bwMode="auto">
              <a:xfrm>
                <a:off x="0" y="1"/>
                <a:ext cx="19982" cy="4969"/>
              </a:xfrm>
              <a:prstGeom prst="ellips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</p:grpSp>
        <p:sp>
          <p:nvSpPr>
            <p:cNvPr id="18653" name="Freeform 221"/>
            <p:cNvSpPr>
              <a:spLocks/>
            </p:cNvSpPr>
            <p:nvPr/>
          </p:nvSpPr>
          <p:spPr bwMode="auto">
            <a:xfrm>
              <a:off x="662" y="1225"/>
              <a:ext cx="0" cy="19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9958"/>
                </a:cxn>
              </a:cxnLst>
              <a:rect l="0" t="0" r="r" b="b"/>
              <a:pathLst>
                <a:path w="20000" h="20000">
                  <a:moveTo>
                    <a:pt x="0" y="0"/>
                  </a:moveTo>
                  <a:lnTo>
                    <a:pt x="0" y="19958"/>
                  </a:lnTo>
                </a:path>
              </a:pathLst>
            </a:custGeom>
            <a:noFill/>
            <a:ln w="3175">
              <a:solidFill>
                <a:srgbClr val="000000"/>
              </a:solidFill>
              <a:round/>
              <a:headEnd type="triangle" w="med" len="sm"/>
              <a:tailEnd/>
            </a:ln>
          </p:spPr>
          <p:txBody>
            <a:bodyPr/>
            <a:lstStyle/>
            <a:p>
              <a:endParaRPr lang="tr-TR"/>
            </a:p>
          </p:txBody>
        </p:sp>
      </p:grpSp>
      <p:grpSp>
        <p:nvGrpSpPr>
          <p:cNvPr id="28" name="Group 345"/>
          <p:cNvGrpSpPr>
            <a:grpSpLocks/>
          </p:cNvGrpSpPr>
          <p:nvPr/>
        </p:nvGrpSpPr>
        <p:grpSpPr bwMode="auto">
          <a:xfrm>
            <a:off x="0" y="-1201738"/>
            <a:ext cx="5486400" cy="8439151"/>
            <a:chOff x="0" y="3410"/>
            <a:chExt cx="3456" cy="5316"/>
          </a:xfrm>
        </p:grpSpPr>
        <p:sp>
          <p:nvSpPr>
            <p:cNvPr id="18757" name="Rectangle 325"/>
            <p:cNvSpPr>
              <a:spLocks noChangeArrowheads="1"/>
            </p:cNvSpPr>
            <p:nvPr/>
          </p:nvSpPr>
          <p:spPr bwMode="auto">
            <a:xfrm>
              <a:off x="0" y="4363"/>
              <a:ext cx="3456" cy="43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tr-TR"/>
            </a:p>
          </p:txBody>
        </p:sp>
        <p:sp>
          <p:nvSpPr>
            <p:cNvPr id="18776" name="Rectangle 344"/>
            <p:cNvSpPr>
              <a:spLocks noChangeArrowheads="1"/>
            </p:cNvSpPr>
            <p:nvPr/>
          </p:nvSpPr>
          <p:spPr bwMode="auto">
            <a:xfrm>
              <a:off x="0" y="3410"/>
              <a:ext cx="3456" cy="4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sz="1400"/>
                <a:t> </a:t>
              </a:r>
              <a:endParaRPr lang="en-US" sz="2400">
                <a:solidFill>
                  <a:schemeClr val="tx1"/>
                </a:solidFill>
              </a:endParaRPr>
            </a:p>
            <a:p>
              <a:pPr>
                <a:spcBef>
                  <a:spcPct val="0"/>
                </a:spcBef>
              </a:pPr>
              <a:endParaRPr lang="en-US" sz="2400">
                <a:solidFill>
                  <a:schemeClr val="tx1"/>
                </a:solidFill>
              </a:endParaRPr>
            </a:p>
          </p:txBody>
        </p:sp>
      </p:grpSp>
      <p:sp>
        <p:nvSpPr>
          <p:cNvPr id="18778" name="Rectangle 346"/>
          <p:cNvSpPr>
            <a:spLocks noChangeArrowheads="1"/>
          </p:cNvSpPr>
          <p:nvPr/>
        </p:nvSpPr>
        <p:spPr bwMode="auto">
          <a:xfrm>
            <a:off x="0" y="7237413"/>
            <a:ext cx="91440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0"/>
              </a:spcBef>
            </a:pPr>
            <a:r>
              <a:rPr lang="en-US" sz="2400">
                <a:solidFill>
                  <a:schemeClr val="tx1"/>
                </a:solidFill>
              </a:rPr>
              <a:t/>
            </a:r>
            <a:br>
              <a:rPr lang="en-US" sz="2400">
                <a:solidFill>
                  <a:schemeClr val="tx1"/>
                </a:solidFill>
              </a:rPr>
            </a:br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157" name="156 Metin kutusu"/>
          <p:cNvSpPr txBox="1"/>
          <p:nvPr/>
        </p:nvSpPr>
        <p:spPr>
          <a:xfrm>
            <a:off x="611560" y="6438528"/>
            <a:ext cx="33843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900" dirty="0" smtClean="0"/>
              <a:t>Kaynak: </a:t>
            </a:r>
            <a:r>
              <a:rPr lang="tr-TR" sz="900" dirty="0" err="1" smtClean="0"/>
              <a:t>Prentice</a:t>
            </a:r>
            <a:r>
              <a:rPr lang="tr-TR" sz="900" dirty="0" smtClean="0"/>
              <a:t> </a:t>
            </a:r>
            <a:r>
              <a:rPr lang="tr-TR" sz="900" dirty="0" err="1" smtClean="0"/>
              <a:t>Hall</a:t>
            </a:r>
            <a:r>
              <a:rPr lang="tr-TR" sz="900" dirty="0" smtClean="0"/>
              <a:t>,</a:t>
            </a:r>
            <a:r>
              <a:rPr lang="tr-TR" sz="900" dirty="0" err="1" smtClean="0"/>
              <a:t>Inc</a:t>
            </a:r>
            <a:r>
              <a:rPr lang="tr-TR" sz="900" dirty="0" smtClean="0"/>
              <a:t>. 2000</a:t>
            </a:r>
            <a:endParaRPr lang="tr-TR" sz="9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baybul.com/clipart/icon/icon-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1700808"/>
            <a:ext cx="1988839" cy="1988840"/>
          </a:xfrm>
          <a:prstGeom prst="rect">
            <a:avLst/>
          </a:prstGeom>
          <a:noFill/>
        </p:spPr>
      </p:pic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/>
              <a:t>C++ Temel Özellikleri</a:t>
            </a:r>
            <a:endParaRPr lang="tr-TR" b="1" dirty="0"/>
          </a:p>
        </p:txBody>
      </p:sp>
      <p:sp>
        <p:nvSpPr>
          <p:cNvPr id="3" name="2 İçerik Yer Tutucusu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tr-TR" dirty="0" smtClean="0"/>
              <a:t>Nesne yönelimli</a:t>
            </a:r>
          </a:p>
          <a:p>
            <a:r>
              <a:rPr lang="tr-TR" dirty="0" smtClean="0"/>
              <a:t>C programlama dilinin özellikleri</a:t>
            </a:r>
          </a:p>
          <a:p>
            <a:r>
              <a:rPr lang="tr-TR" dirty="0" smtClean="0"/>
              <a:t>Program yazımı bloklar halinde</a:t>
            </a:r>
          </a:p>
          <a:p>
            <a:r>
              <a:rPr lang="tr-TR" dirty="0" smtClean="0"/>
              <a:t>Bloklarda {   } parantezlerinin kullanımı</a:t>
            </a:r>
          </a:p>
          <a:p>
            <a:r>
              <a:rPr lang="tr-TR" dirty="0" smtClean="0"/>
              <a:t>Komutların aynı ya da alt satırlara yazılması</a:t>
            </a:r>
          </a:p>
          <a:p>
            <a:r>
              <a:rPr lang="tr-TR" dirty="0" smtClean="0"/>
              <a:t>Komut satırlarının ; ile bitirilmesi (blok başlatan komutlar dışında)</a:t>
            </a:r>
          </a:p>
          <a:p>
            <a:r>
              <a:rPr lang="tr-TR" dirty="0" smtClean="0"/>
              <a:t>Tüm değişkenlerin ve veri tiplerinin bildirilmesi</a:t>
            </a:r>
          </a:p>
          <a:p>
            <a:r>
              <a:rPr lang="tr-TR" dirty="0" smtClean="0"/>
              <a:t>Kullanılacak komutların bulunduğu kütüphanelerin çağrılması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tr-TR" b="1" dirty="0" smtClean="0"/>
              <a:t>Program Başlığı</a:t>
            </a:r>
            <a:endParaRPr lang="tr-TR" b="1" dirty="0"/>
          </a:p>
        </p:txBody>
      </p:sp>
      <p:sp>
        <p:nvSpPr>
          <p:cNvPr id="3" name="2 İçerik Yer Tutucusu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None/>
            </a:pPr>
            <a:endParaRPr lang="tr-TR" dirty="0" smtClean="0"/>
          </a:p>
          <a:p>
            <a:pPr algn="ctr">
              <a:buNone/>
            </a:pPr>
            <a:r>
              <a:rPr lang="tr-TR" dirty="0" smtClean="0"/>
              <a:t>Program ile ilgili başlığı ya da açıklamaları içeren ifadelerdir.</a:t>
            </a:r>
          </a:p>
          <a:p>
            <a:pPr algn="ctr">
              <a:buNone/>
            </a:pPr>
            <a:endParaRPr lang="tr-TR" dirty="0" smtClean="0"/>
          </a:p>
          <a:p>
            <a:endParaRPr lang="tr-TR" dirty="0" smtClean="0"/>
          </a:p>
          <a:p>
            <a:pPr algn="ctr">
              <a:buNone/>
            </a:pPr>
            <a:r>
              <a:rPr lang="tr-TR" b="1" dirty="0" smtClean="0">
                <a:solidFill>
                  <a:srgbClr val="FF0000"/>
                </a:solidFill>
              </a:rPr>
              <a:t>/*</a:t>
            </a:r>
            <a:r>
              <a:rPr lang="tr-TR" dirty="0" smtClean="0"/>
              <a:t> açıklama ya da başlık </a:t>
            </a:r>
            <a:r>
              <a:rPr lang="tr-TR" b="1" dirty="0" smtClean="0">
                <a:solidFill>
                  <a:srgbClr val="FF0000"/>
                </a:solidFill>
              </a:rPr>
              <a:t>*/</a:t>
            </a:r>
            <a:r>
              <a:rPr lang="tr-TR" dirty="0" smtClean="0"/>
              <a:t>  </a:t>
            </a:r>
            <a:r>
              <a:rPr lang="tr-TR" sz="2400" i="1" dirty="0" smtClean="0"/>
              <a:t>[birden fazla satır]</a:t>
            </a:r>
          </a:p>
          <a:p>
            <a:pPr algn="ctr">
              <a:buNone/>
            </a:pPr>
            <a:endParaRPr lang="tr-TR" dirty="0" smtClean="0"/>
          </a:p>
          <a:p>
            <a:pPr algn="ctr">
              <a:buNone/>
            </a:pPr>
            <a:r>
              <a:rPr lang="tr-TR" b="1" dirty="0" smtClean="0">
                <a:solidFill>
                  <a:srgbClr val="FF0000"/>
                </a:solidFill>
              </a:rPr>
              <a:t>//</a:t>
            </a:r>
            <a:r>
              <a:rPr lang="tr-TR" dirty="0" smtClean="0"/>
              <a:t> açıklama ya da başlık </a:t>
            </a:r>
            <a:r>
              <a:rPr lang="tr-TR" sz="2400" i="1" dirty="0" smtClean="0"/>
              <a:t>[tek satır</a:t>
            </a:r>
            <a:r>
              <a:rPr lang="tr-TR" sz="2400" i="1" dirty="0" smtClean="0"/>
              <a:t>]</a:t>
            </a:r>
            <a:endParaRPr lang="tr-TR" sz="2400" dirty="0"/>
          </a:p>
        </p:txBody>
      </p:sp>
      <p:pic>
        <p:nvPicPr>
          <p:cNvPr id="40962" name="Picture 2" descr="http://images.apple.com/mx/quicktime/technologies/automation/images/header_ico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861048"/>
            <a:ext cx="1772514" cy="230314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tr-TR" b="1" dirty="0" smtClean="0"/>
              <a:t>Tanımlama ve Bildirimler</a:t>
            </a:r>
            <a:endParaRPr lang="tr-TR" b="1" dirty="0"/>
          </a:p>
        </p:txBody>
      </p:sp>
      <p:sp>
        <p:nvSpPr>
          <p:cNvPr id="3" name="2 İçerik Yer Tutucusu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tr-TR" dirty="0" smtClean="0"/>
              <a:t>Önişlemci komutları, değişken ve veri yapıları bildirimleri</a:t>
            </a:r>
          </a:p>
          <a:p>
            <a:endParaRPr lang="tr-TR" dirty="0"/>
          </a:p>
        </p:txBody>
      </p:sp>
      <p:graphicFrame>
        <p:nvGraphicFramePr>
          <p:cNvPr id="4" name="3 Tablo"/>
          <p:cNvGraphicFramePr>
            <a:graphicFrameLocks noGrp="1"/>
          </p:cNvGraphicFramePr>
          <p:nvPr/>
        </p:nvGraphicFramePr>
        <p:xfrm>
          <a:off x="755576" y="2276872"/>
          <a:ext cx="7560840" cy="33843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2643"/>
                <a:gridCol w="5368197"/>
              </a:tblGrid>
              <a:tr h="483482">
                <a:tc>
                  <a:txBody>
                    <a:bodyPr/>
                    <a:lstStyle/>
                    <a:p>
                      <a:pPr algn="ctr"/>
                      <a:r>
                        <a:rPr lang="tr-TR" sz="2000" dirty="0" smtClean="0"/>
                        <a:t>Önişlemci</a:t>
                      </a:r>
                      <a:endParaRPr lang="tr-T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000" dirty="0" smtClean="0"/>
                        <a:t>Görevi</a:t>
                      </a:r>
                      <a:endParaRPr lang="tr-TR" sz="2000" dirty="0"/>
                    </a:p>
                  </a:txBody>
                  <a:tcPr/>
                </a:tc>
              </a:tr>
              <a:tr h="483482">
                <a:tc>
                  <a:txBody>
                    <a:bodyPr/>
                    <a:lstStyle/>
                    <a:p>
                      <a:r>
                        <a:rPr lang="tr-TR" sz="2000" dirty="0" smtClean="0"/>
                        <a:t># veya</a:t>
                      </a:r>
                      <a:r>
                        <a:rPr lang="tr-TR" sz="2000" baseline="0" dirty="0" smtClean="0"/>
                        <a:t> ##</a:t>
                      </a:r>
                      <a:endParaRPr lang="tr-T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000" dirty="0" err="1" smtClean="0"/>
                        <a:t>Alfasayısal</a:t>
                      </a:r>
                      <a:r>
                        <a:rPr lang="tr-TR" sz="2000" dirty="0" smtClean="0"/>
                        <a:t> verileri yönetmek</a:t>
                      </a:r>
                      <a:endParaRPr lang="tr-TR" sz="2000" dirty="0"/>
                    </a:p>
                  </a:txBody>
                  <a:tcPr/>
                </a:tc>
              </a:tr>
              <a:tr h="483482">
                <a:tc>
                  <a:txBody>
                    <a:bodyPr/>
                    <a:lstStyle/>
                    <a:p>
                      <a:r>
                        <a:rPr lang="tr-TR" sz="2000" dirty="0" smtClean="0"/>
                        <a:t>#define</a:t>
                      </a:r>
                      <a:endParaRPr lang="tr-T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000" dirty="0" smtClean="0"/>
                        <a:t>Değişken/sabit</a:t>
                      </a:r>
                      <a:r>
                        <a:rPr lang="tr-TR" sz="2000" baseline="0" dirty="0" smtClean="0"/>
                        <a:t> tanımlama</a:t>
                      </a:r>
                      <a:endParaRPr lang="tr-TR" sz="2000" dirty="0"/>
                    </a:p>
                  </a:txBody>
                  <a:tcPr/>
                </a:tc>
              </a:tr>
              <a:tr h="483482">
                <a:tc>
                  <a:txBody>
                    <a:bodyPr/>
                    <a:lstStyle/>
                    <a:p>
                      <a:r>
                        <a:rPr lang="tr-TR" sz="2000" dirty="0" smtClean="0"/>
                        <a:t>#</a:t>
                      </a:r>
                      <a:r>
                        <a:rPr lang="tr-TR" sz="2000" dirty="0" err="1" smtClean="0"/>
                        <a:t>error</a:t>
                      </a:r>
                      <a:endParaRPr lang="tr-T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000" dirty="0" smtClean="0"/>
                        <a:t>Hata mesajı gösterme</a:t>
                      </a:r>
                      <a:endParaRPr lang="tr-TR" sz="2000" dirty="0"/>
                    </a:p>
                  </a:txBody>
                  <a:tcPr/>
                </a:tc>
              </a:tr>
              <a:tr h="483482">
                <a:tc>
                  <a:txBody>
                    <a:bodyPr/>
                    <a:lstStyle/>
                    <a:p>
                      <a:r>
                        <a:rPr lang="tr-TR" sz="2000" dirty="0" smtClean="0"/>
                        <a:t>#</a:t>
                      </a:r>
                      <a:r>
                        <a:rPr lang="tr-TR" sz="2000" dirty="0" err="1" smtClean="0"/>
                        <a:t>if</a:t>
                      </a:r>
                      <a:r>
                        <a:rPr lang="tr-TR" sz="2000" dirty="0" smtClean="0"/>
                        <a:t>, #else,#</a:t>
                      </a:r>
                      <a:r>
                        <a:rPr lang="tr-TR" sz="2000" dirty="0" err="1" smtClean="0"/>
                        <a:t>endif</a:t>
                      </a:r>
                      <a:r>
                        <a:rPr lang="tr-TR" sz="2000" dirty="0" smtClean="0"/>
                        <a:t>…</a:t>
                      </a:r>
                      <a:r>
                        <a:rPr lang="tr-TR" sz="2000" baseline="0" dirty="0" smtClean="0"/>
                        <a:t> </a:t>
                      </a:r>
                      <a:endParaRPr lang="tr-T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000" dirty="0" smtClean="0"/>
                        <a:t>Koşul operatörleri</a:t>
                      </a:r>
                      <a:endParaRPr lang="tr-TR" sz="2000" dirty="0"/>
                    </a:p>
                  </a:txBody>
                  <a:tcPr/>
                </a:tc>
              </a:tr>
              <a:tr h="483482">
                <a:tc>
                  <a:txBody>
                    <a:bodyPr/>
                    <a:lstStyle/>
                    <a:p>
                      <a:r>
                        <a:rPr lang="tr-TR" sz="2000" dirty="0" smtClean="0"/>
                        <a:t>#</a:t>
                      </a:r>
                      <a:r>
                        <a:rPr lang="tr-TR" sz="2000" dirty="0" err="1" smtClean="0"/>
                        <a:t>inculde</a:t>
                      </a:r>
                      <a:endParaRPr lang="tr-T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000" dirty="0" smtClean="0"/>
                        <a:t>Başka dosyanın içeriğini ekleme</a:t>
                      </a:r>
                      <a:endParaRPr lang="tr-TR" sz="2000" dirty="0"/>
                    </a:p>
                  </a:txBody>
                  <a:tcPr/>
                </a:tc>
              </a:tr>
              <a:tr h="483482">
                <a:tc>
                  <a:txBody>
                    <a:bodyPr/>
                    <a:lstStyle/>
                    <a:p>
                      <a:r>
                        <a:rPr lang="tr-TR" sz="2000" dirty="0" smtClean="0"/>
                        <a:t>#</a:t>
                      </a:r>
                      <a:r>
                        <a:rPr lang="tr-TR" sz="2000" dirty="0" err="1" smtClean="0"/>
                        <a:t>undef</a:t>
                      </a:r>
                      <a:endParaRPr lang="tr-T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000" dirty="0" smtClean="0"/>
                        <a:t>Değişken/sabit tanımını kaldırma</a:t>
                      </a:r>
                      <a:endParaRPr lang="tr-TR" sz="20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tr-TR" b="1" dirty="0" err="1" smtClean="0"/>
              <a:t>include</a:t>
            </a:r>
            <a:endParaRPr lang="tr-TR" b="1" dirty="0"/>
          </a:p>
        </p:txBody>
      </p:sp>
      <p:sp>
        <p:nvSpPr>
          <p:cNvPr id="3" name="2 İçerik Yer Tutucusu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None/>
            </a:pPr>
            <a:r>
              <a:rPr lang="tr-TR" sz="2800" dirty="0" smtClean="0"/>
              <a:t>Kütüphane dosyalarının bildirilmesi</a:t>
            </a:r>
          </a:p>
          <a:p>
            <a:r>
              <a:rPr lang="tr-TR" sz="2800" dirty="0" smtClean="0"/>
              <a:t>Kullanım şekli;</a:t>
            </a:r>
          </a:p>
          <a:p>
            <a:pPr lvl="1">
              <a:buNone/>
            </a:pPr>
            <a:r>
              <a:rPr lang="tr-TR" dirty="0" smtClean="0"/>
              <a:t>	</a:t>
            </a:r>
            <a:r>
              <a:rPr lang="tr-TR" dirty="0" smtClean="0"/>
              <a:t>	</a:t>
            </a:r>
            <a:r>
              <a:rPr lang="tr-TR" b="1" dirty="0" smtClean="0">
                <a:solidFill>
                  <a:srgbClr val="FF0000"/>
                </a:solidFill>
              </a:rPr>
              <a:t>#</a:t>
            </a:r>
            <a:r>
              <a:rPr lang="tr-TR" b="1" dirty="0" err="1" smtClean="0">
                <a:solidFill>
                  <a:srgbClr val="FF0000"/>
                </a:solidFill>
              </a:rPr>
              <a:t>include</a:t>
            </a:r>
            <a:r>
              <a:rPr lang="tr-TR" b="1" dirty="0" smtClean="0">
                <a:solidFill>
                  <a:srgbClr val="FF0000"/>
                </a:solidFill>
              </a:rPr>
              <a:t> &lt; </a:t>
            </a:r>
            <a:r>
              <a:rPr lang="tr-TR" i="1" dirty="0" smtClean="0"/>
              <a:t>kütüphane_adi</a:t>
            </a:r>
            <a:r>
              <a:rPr lang="tr-TR" b="1" dirty="0" smtClean="0">
                <a:solidFill>
                  <a:srgbClr val="FF0000"/>
                </a:solidFill>
              </a:rPr>
              <a:t>&gt;</a:t>
            </a:r>
          </a:p>
          <a:p>
            <a:pPr lvl="1">
              <a:buNone/>
            </a:pPr>
            <a:r>
              <a:rPr lang="tr-TR" sz="2000" b="1" dirty="0" smtClean="0">
                <a:solidFill>
                  <a:srgbClr val="FF0000"/>
                </a:solidFill>
              </a:rPr>
              <a:t>	</a:t>
            </a:r>
          </a:p>
          <a:p>
            <a:pPr lvl="1">
              <a:buNone/>
            </a:pPr>
            <a:endParaRPr lang="tr-TR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3 Tablo"/>
          <p:cNvGraphicFramePr>
            <a:graphicFrameLocks noGrp="1"/>
          </p:cNvGraphicFramePr>
          <p:nvPr/>
        </p:nvGraphicFramePr>
        <p:xfrm>
          <a:off x="611560" y="2924944"/>
          <a:ext cx="7920880" cy="329184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584176"/>
                <a:gridCol w="3429958"/>
                <a:gridCol w="2906746"/>
              </a:tblGrid>
              <a:tr h="328036">
                <a:tc>
                  <a:txBody>
                    <a:bodyPr/>
                    <a:lstStyle/>
                    <a:p>
                      <a:r>
                        <a:rPr lang="tr-TR" dirty="0" smtClean="0"/>
                        <a:t>Kütüphane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İçerik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Kullanım</a:t>
                      </a:r>
                      <a:endParaRPr lang="tr-TR" dirty="0"/>
                    </a:p>
                  </a:txBody>
                  <a:tcPr/>
                </a:tc>
              </a:tr>
              <a:tr h="328036"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iostream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Temel işlemler ve ekran komutları</a:t>
                      </a:r>
                      <a:endParaRPr lang="tr-TR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tr-TR" dirty="0" smtClean="0"/>
                        <a:t>#</a:t>
                      </a:r>
                      <a:r>
                        <a:rPr lang="tr-TR" dirty="0" err="1" smtClean="0"/>
                        <a:t>include</a:t>
                      </a:r>
                      <a:r>
                        <a:rPr lang="tr-TR" dirty="0" smtClean="0"/>
                        <a:t> &lt;</a:t>
                      </a:r>
                      <a:r>
                        <a:rPr lang="tr-TR" dirty="0" err="1" smtClean="0"/>
                        <a:t>iostream</a:t>
                      </a:r>
                      <a:r>
                        <a:rPr lang="tr-TR" dirty="0" smtClean="0"/>
                        <a:t>.h&gt;</a:t>
                      </a:r>
                      <a:endParaRPr lang="tr-TR" dirty="0"/>
                    </a:p>
                  </a:txBody>
                  <a:tcPr/>
                </a:tc>
              </a:tr>
              <a:tr h="328036"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cmath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Matematiksel </a:t>
                      </a:r>
                      <a:r>
                        <a:rPr lang="tr-TR" dirty="0" smtClean="0"/>
                        <a:t>işlemler</a:t>
                      </a:r>
                      <a:endParaRPr lang="tr-TR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</a:tr>
              <a:tr h="328036"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vectors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Dizi işlemleri</a:t>
                      </a:r>
                      <a:endParaRPr lang="tr-TR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dirty="0" smtClean="0"/>
                        <a:t>#</a:t>
                      </a:r>
                      <a:r>
                        <a:rPr lang="tr-TR" dirty="0" err="1" smtClean="0"/>
                        <a:t>include</a:t>
                      </a:r>
                      <a:r>
                        <a:rPr lang="tr-TR" dirty="0" smtClean="0"/>
                        <a:t> &lt;</a:t>
                      </a:r>
                      <a:r>
                        <a:rPr lang="tr-TR" dirty="0" err="1" smtClean="0"/>
                        <a:t>iostream</a:t>
                      </a:r>
                      <a:r>
                        <a:rPr lang="tr-TR" dirty="0" smtClean="0"/>
                        <a:t>&gt;</a:t>
                      </a:r>
                      <a:endParaRPr lang="tr-TR" dirty="0"/>
                    </a:p>
                  </a:txBody>
                  <a:tcPr/>
                </a:tc>
              </a:tr>
              <a:tr h="328036"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windows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Win</a:t>
                      </a:r>
                      <a:r>
                        <a:rPr lang="tr-TR" dirty="0" smtClean="0"/>
                        <a:t> uygulamaları</a:t>
                      </a:r>
                      <a:endParaRPr lang="tr-TR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</a:tr>
              <a:tr h="328036"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new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Dinamik</a:t>
                      </a:r>
                      <a:r>
                        <a:rPr lang="tr-TR" baseline="0" dirty="0" smtClean="0"/>
                        <a:t> bellek kullanımı</a:t>
                      </a:r>
                      <a:endParaRPr lang="tr-TR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dirty="0" smtClean="0"/>
                        <a:t>#</a:t>
                      </a:r>
                      <a:r>
                        <a:rPr lang="tr-TR" dirty="0" err="1" smtClean="0"/>
                        <a:t>include</a:t>
                      </a:r>
                      <a:r>
                        <a:rPr lang="tr-TR" dirty="0" smtClean="0"/>
                        <a:t> &lt;</a:t>
                      </a:r>
                      <a:r>
                        <a:rPr lang="tr-TR" dirty="0" err="1" smtClean="0"/>
                        <a:t>iostream</a:t>
                      </a:r>
                      <a:r>
                        <a:rPr lang="tr-TR" dirty="0" smtClean="0"/>
                        <a:t>&gt;</a:t>
                      </a:r>
                      <a:endParaRPr lang="tr-TR" dirty="0"/>
                    </a:p>
                    <a:p>
                      <a:r>
                        <a:rPr lang="tr-TR" dirty="0" err="1" smtClean="0"/>
                        <a:t>using</a:t>
                      </a:r>
                      <a:r>
                        <a:rPr lang="tr-TR" baseline="0" dirty="0" smtClean="0"/>
                        <a:t> </a:t>
                      </a:r>
                      <a:r>
                        <a:rPr lang="tr-TR" baseline="0" dirty="0" err="1" smtClean="0"/>
                        <a:t>namespace</a:t>
                      </a:r>
                      <a:r>
                        <a:rPr lang="tr-TR" baseline="0" dirty="0" smtClean="0"/>
                        <a:t> </a:t>
                      </a:r>
                      <a:r>
                        <a:rPr lang="tr-TR" baseline="0" dirty="0" err="1" smtClean="0"/>
                        <a:t>std</a:t>
                      </a:r>
                      <a:r>
                        <a:rPr lang="tr-TR" baseline="0" dirty="0" smtClean="0"/>
                        <a:t>;</a:t>
                      </a:r>
                      <a:endParaRPr lang="tr-TR" dirty="0"/>
                    </a:p>
                  </a:txBody>
                  <a:tcPr/>
                </a:tc>
              </a:tr>
              <a:tr h="328036"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complex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Karmaşık</a:t>
                      </a:r>
                      <a:r>
                        <a:rPr lang="tr-TR" baseline="0" dirty="0" smtClean="0"/>
                        <a:t> sayı işlemleri</a:t>
                      </a:r>
                      <a:endParaRPr lang="tr-TR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</a:tr>
              <a:tr h="328036"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algorithms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Eleman dizileri fonksiyonları</a:t>
                      </a:r>
                      <a:endParaRPr lang="tr-TR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</a:tr>
              <a:tr h="328036"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limits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Sayısal sınırlar</a:t>
                      </a:r>
                      <a:endParaRPr lang="tr-TR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8914" name="Picture 2" descr="http://www.iconarchive.com/icons/rade8/snow-e2-aqua/128/Library-ico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1340768"/>
            <a:ext cx="1507232" cy="150723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tr-TR" b="1" dirty="0" smtClean="0"/>
              <a:t>define </a:t>
            </a:r>
            <a:r>
              <a:rPr lang="tr-TR" b="1" i="1" dirty="0" smtClean="0"/>
              <a:t>ve</a:t>
            </a:r>
            <a:r>
              <a:rPr lang="tr-TR" b="1" dirty="0" smtClean="0"/>
              <a:t> </a:t>
            </a:r>
            <a:r>
              <a:rPr lang="tr-TR" b="1" dirty="0" err="1" smtClean="0"/>
              <a:t>undef</a:t>
            </a:r>
            <a:endParaRPr lang="tr-TR" b="1" dirty="0"/>
          </a:p>
        </p:txBody>
      </p:sp>
      <p:sp>
        <p:nvSpPr>
          <p:cNvPr id="3" name="2 İçerik Yer Tutucusu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tr-TR" b="1" i="1" dirty="0" smtClean="0">
                <a:solidFill>
                  <a:srgbClr val="FF0000"/>
                </a:solidFill>
              </a:rPr>
              <a:t>define</a:t>
            </a:r>
            <a:r>
              <a:rPr lang="tr-TR" dirty="0" smtClean="0"/>
              <a:t>; </a:t>
            </a:r>
            <a:r>
              <a:rPr lang="tr-TR" dirty="0" smtClean="0"/>
              <a:t>i</a:t>
            </a:r>
            <a:r>
              <a:rPr lang="tr-TR" dirty="0" smtClean="0"/>
              <a:t>fadelerin ve sabitlerin, sembolik bir isme aktarılmasını sağlayan önişlemci komutudur.</a:t>
            </a:r>
          </a:p>
          <a:p>
            <a:pPr>
              <a:buNone/>
            </a:pPr>
            <a:r>
              <a:rPr lang="tr-TR" dirty="0" smtClean="0"/>
              <a:t>	</a:t>
            </a:r>
          </a:p>
          <a:p>
            <a:pPr algn="ctr">
              <a:buNone/>
            </a:pPr>
            <a:r>
              <a:rPr lang="tr-TR" dirty="0" smtClean="0"/>
              <a:t>	</a:t>
            </a:r>
            <a:r>
              <a:rPr lang="tr-TR" b="1" dirty="0" smtClean="0">
                <a:solidFill>
                  <a:srgbClr val="FF0000"/>
                </a:solidFill>
              </a:rPr>
              <a:t>#define </a:t>
            </a:r>
            <a:r>
              <a:rPr lang="tr-TR" i="1" dirty="0" smtClean="0"/>
              <a:t>sembolik_isim eşdeğer_ifade</a:t>
            </a:r>
          </a:p>
          <a:p>
            <a:pPr algn="ctr">
              <a:buNone/>
            </a:pPr>
            <a:endParaRPr lang="tr-TR" i="1" dirty="0" smtClean="0"/>
          </a:p>
          <a:p>
            <a:pPr>
              <a:buNone/>
            </a:pPr>
            <a:r>
              <a:rPr lang="tr-TR" b="1" i="1" dirty="0" err="1" smtClean="0">
                <a:solidFill>
                  <a:srgbClr val="FF0000"/>
                </a:solidFill>
              </a:rPr>
              <a:t>undef</a:t>
            </a:r>
            <a:r>
              <a:rPr lang="tr-TR" dirty="0" smtClean="0"/>
              <a:t>; define ile tanımlanmış ifade ve sabitleri iptal eden önişlemci komutudur.</a:t>
            </a:r>
          </a:p>
          <a:p>
            <a:pPr>
              <a:buNone/>
            </a:pPr>
            <a:r>
              <a:rPr lang="tr-TR" dirty="0" smtClean="0"/>
              <a:t>	</a:t>
            </a:r>
            <a:endParaRPr lang="tr-TR" dirty="0" smtClean="0"/>
          </a:p>
          <a:p>
            <a:pPr algn="ctr">
              <a:buNone/>
            </a:pPr>
            <a:r>
              <a:rPr lang="tr-TR" b="1" dirty="0" smtClean="0">
                <a:solidFill>
                  <a:srgbClr val="FF0000"/>
                </a:solidFill>
              </a:rPr>
              <a:t>#</a:t>
            </a:r>
            <a:r>
              <a:rPr lang="tr-TR" b="1" dirty="0" err="1" smtClean="0">
                <a:solidFill>
                  <a:srgbClr val="FF0000"/>
                </a:solidFill>
              </a:rPr>
              <a:t>undef</a:t>
            </a:r>
            <a:r>
              <a:rPr lang="tr-TR" b="1" dirty="0" smtClean="0">
                <a:solidFill>
                  <a:srgbClr val="FF0000"/>
                </a:solidFill>
              </a:rPr>
              <a:t> </a:t>
            </a:r>
            <a:r>
              <a:rPr lang="tr-TR" i="1" dirty="0" smtClean="0"/>
              <a:t>sembolik_isim</a:t>
            </a:r>
            <a:endParaRPr lang="tr-TR" i="1" dirty="0" smtClean="0"/>
          </a:p>
          <a:p>
            <a:pPr>
              <a:buNone/>
            </a:pPr>
            <a:endParaRPr lang="tr-TR" dirty="0" smtClean="0"/>
          </a:p>
          <a:p>
            <a:endParaRPr lang="tr-TR" dirty="0"/>
          </a:p>
        </p:txBody>
      </p:sp>
      <p:pic>
        <p:nvPicPr>
          <p:cNvPr id="37892" name="Picture 4" descr="http://www.mikrosys.com.tr/images/refresh-ic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4509120"/>
            <a:ext cx="1668564" cy="16800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tr-TR" b="1" dirty="0" err="1" smtClean="0"/>
              <a:t>typedef</a:t>
            </a:r>
            <a:endParaRPr lang="tr-TR" b="1" dirty="0"/>
          </a:p>
        </p:txBody>
      </p:sp>
      <p:sp>
        <p:nvSpPr>
          <p:cNvPr id="3" name="2 İçerik Yer Tutucusu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None/>
            </a:pPr>
            <a:r>
              <a:rPr lang="tr-TR" dirty="0" smtClean="0"/>
              <a:t>Temel veri tipleri cinsinden özel veri tiplerini tanımlamak için kullanılır.</a:t>
            </a:r>
          </a:p>
          <a:p>
            <a:endParaRPr lang="tr-TR" dirty="0" smtClean="0"/>
          </a:p>
          <a:p>
            <a:endParaRPr lang="tr-TR" dirty="0" smtClean="0"/>
          </a:p>
          <a:p>
            <a:pPr algn="ctr">
              <a:buNone/>
            </a:pPr>
            <a:r>
              <a:rPr lang="tr-TR" sz="2400" b="1" dirty="0" err="1" smtClean="0">
                <a:solidFill>
                  <a:srgbClr val="FF0000"/>
                </a:solidFill>
              </a:rPr>
              <a:t>typedef</a:t>
            </a:r>
            <a:r>
              <a:rPr lang="tr-TR" sz="2400" dirty="0" smtClean="0"/>
              <a:t> temel_veri_tipindeki_eşdeğer özel_veri_tipi_adi</a:t>
            </a:r>
            <a:r>
              <a:rPr lang="tr-TR" sz="2400" b="1" dirty="0" smtClean="0">
                <a:solidFill>
                  <a:srgbClr val="FF0000"/>
                </a:solidFill>
              </a:rPr>
              <a:t>;</a:t>
            </a:r>
            <a:r>
              <a:rPr lang="tr-TR" sz="2400" dirty="0" smtClean="0"/>
              <a:t> </a:t>
            </a:r>
            <a:endParaRPr lang="tr-TR" sz="2400" dirty="0" smtClean="0"/>
          </a:p>
        </p:txBody>
      </p:sp>
      <p:pic>
        <p:nvPicPr>
          <p:cNvPr id="36866" name="Picture 2" descr="http://www.betterbathrooms.com/betterbathrooms/images2/general-info-page-special-ico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4437112"/>
            <a:ext cx="1132706" cy="11327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tr-TR" b="1" dirty="0" err="1" smtClean="0"/>
              <a:t>struct</a:t>
            </a:r>
            <a:endParaRPr lang="tr-TR" b="1" dirty="0"/>
          </a:p>
        </p:txBody>
      </p:sp>
      <p:sp>
        <p:nvSpPr>
          <p:cNvPr id="3" name="2 İçerik Yer Tutucusu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None/>
            </a:pPr>
            <a:r>
              <a:rPr lang="tr-TR" dirty="0" smtClean="0"/>
              <a:t>Veri/kayıt alanı oluşturmak için kullanılır.</a:t>
            </a:r>
          </a:p>
          <a:p>
            <a:pPr algn="ctr">
              <a:buNone/>
            </a:pPr>
            <a:endParaRPr lang="tr-TR" dirty="0" smtClean="0"/>
          </a:p>
          <a:p>
            <a:pPr algn="just">
              <a:buNone/>
            </a:pPr>
            <a:r>
              <a:rPr lang="tr-TR" sz="2400" b="1" dirty="0" err="1" smtClean="0">
                <a:solidFill>
                  <a:srgbClr val="FF0000"/>
                </a:solidFill>
              </a:rPr>
              <a:t>struct</a:t>
            </a:r>
            <a:r>
              <a:rPr lang="tr-TR" sz="2400" b="1" dirty="0" smtClean="0">
                <a:solidFill>
                  <a:srgbClr val="FF0000"/>
                </a:solidFill>
              </a:rPr>
              <a:t> </a:t>
            </a:r>
            <a:r>
              <a:rPr lang="tr-TR" sz="2400" dirty="0" smtClean="0"/>
              <a:t>veri_</a:t>
            </a:r>
            <a:r>
              <a:rPr lang="tr-TR" sz="2400" dirty="0" err="1" smtClean="0"/>
              <a:t>alani</a:t>
            </a:r>
            <a:r>
              <a:rPr lang="tr-TR" sz="2400" dirty="0" smtClean="0"/>
              <a:t>_adi </a:t>
            </a:r>
            <a:r>
              <a:rPr lang="tr-TR" sz="2400" b="1" dirty="0" smtClean="0">
                <a:solidFill>
                  <a:srgbClr val="FF0000"/>
                </a:solidFill>
              </a:rPr>
              <a:t>{</a:t>
            </a:r>
          </a:p>
          <a:p>
            <a:pPr algn="just">
              <a:buNone/>
            </a:pPr>
            <a:r>
              <a:rPr lang="tr-TR" sz="2400" dirty="0" smtClean="0"/>
              <a:t>	</a:t>
            </a:r>
            <a:r>
              <a:rPr lang="tr-TR" sz="2400" dirty="0" smtClean="0"/>
              <a:t>		veri_tipi_1 veri_alt_</a:t>
            </a:r>
            <a:r>
              <a:rPr lang="tr-TR" sz="2400" dirty="0" err="1" smtClean="0"/>
              <a:t>alani</a:t>
            </a:r>
            <a:r>
              <a:rPr lang="tr-TR" sz="2400" dirty="0" smtClean="0"/>
              <a:t>_1</a:t>
            </a:r>
            <a:r>
              <a:rPr lang="tr-TR" sz="2400" b="1" dirty="0" smtClean="0">
                <a:solidFill>
                  <a:srgbClr val="FF0000"/>
                </a:solidFill>
              </a:rPr>
              <a:t>;</a:t>
            </a:r>
          </a:p>
          <a:p>
            <a:pPr algn="just">
              <a:buNone/>
            </a:pPr>
            <a:r>
              <a:rPr lang="tr-TR" sz="2400" dirty="0" smtClean="0"/>
              <a:t>			veri_tipi_2 veri_alt_</a:t>
            </a:r>
            <a:r>
              <a:rPr lang="tr-TR" sz="2400" dirty="0" err="1" smtClean="0"/>
              <a:t>alani</a:t>
            </a:r>
            <a:r>
              <a:rPr lang="tr-TR" sz="2400" dirty="0" smtClean="0"/>
              <a:t>_2</a:t>
            </a:r>
            <a:r>
              <a:rPr lang="tr-TR" sz="2400" b="1" dirty="0" smtClean="0">
                <a:solidFill>
                  <a:srgbClr val="FF0000"/>
                </a:solidFill>
              </a:rPr>
              <a:t>;</a:t>
            </a:r>
          </a:p>
          <a:p>
            <a:pPr algn="just">
              <a:buNone/>
            </a:pPr>
            <a:r>
              <a:rPr lang="tr-TR" sz="2400" dirty="0" smtClean="0"/>
              <a:t>			…………………………….</a:t>
            </a:r>
          </a:p>
          <a:p>
            <a:pPr algn="just">
              <a:buNone/>
            </a:pPr>
            <a:r>
              <a:rPr lang="tr-TR" sz="2400" dirty="0" smtClean="0"/>
              <a:t>			veri_tipi_n veri_alt_</a:t>
            </a:r>
            <a:r>
              <a:rPr lang="tr-TR" sz="2400" dirty="0" err="1" smtClean="0"/>
              <a:t>alani</a:t>
            </a:r>
            <a:r>
              <a:rPr lang="tr-TR" sz="2400" dirty="0" smtClean="0"/>
              <a:t>_n</a:t>
            </a:r>
            <a:r>
              <a:rPr lang="tr-TR" sz="2400" b="1" dirty="0" smtClean="0">
                <a:solidFill>
                  <a:srgbClr val="FF0000"/>
                </a:solidFill>
              </a:rPr>
              <a:t>;</a:t>
            </a:r>
          </a:p>
          <a:p>
            <a:pPr algn="just">
              <a:buNone/>
            </a:pPr>
            <a:r>
              <a:rPr lang="tr-TR" sz="2400" dirty="0" smtClean="0"/>
              <a:t>	</a:t>
            </a:r>
            <a:r>
              <a:rPr lang="tr-TR" sz="2400" dirty="0" smtClean="0"/>
              <a:t>		</a:t>
            </a:r>
            <a:r>
              <a:rPr lang="tr-TR" sz="2400" b="1" dirty="0" smtClean="0">
                <a:solidFill>
                  <a:srgbClr val="FF0000"/>
                </a:solidFill>
              </a:rPr>
              <a:t>}</a:t>
            </a:r>
            <a:r>
              <a:rPr lang="tr-TR" sz="2400" dirty="0" smtClean="0"/>
              <a:t> veri_</a:t>
            </a:r>
            <a:r>
              <a:rPr lang="tr-TR" sz="2400" dirty="0" err="1" smtClean="0"/>
              <a:t>alani</a:t>
            </a:r>
            <a:r>
              <a:rPr lang="tr-TR" sz="2400" dirty="0" smtClean="0"/>
              <a:t>_</a:t>
            </a:r>
            <a:r>
              <a:rPr lang="tr-TR" sz="2400" dirty="0" err="1" smtClean="0"/>
              <a:t>degiskenleri</a:t>
            </a:r>
            <a:r>
              <a:rPr lang="tr-TR" sz="2400" b="1" dirty="0" smtClean="0">
                <a:solidFill>
                  <a:srgbClr val="FF0000"/>
                </a:solidFill>
              </a:rPr>
              <a:t>;</a:t>
            </a:r>
            <a:endParaRPr lang="tr-TR" sz="2400" b="1" dirty="0">
              <a:solidFill>
                <a:srgbClr val="FF0000"/>
              </a:solidFill>
            </a:endParaRPr>
          </a:p>
        </p:txBody>
      </p:sp>
      <p:pic>
        <p:nvPicPr>
          <p:cNvPr id="35842" name="Picture 2" descr="http://www.wiredrevolution.com/wp-content/uploads/c_ico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4869160"/>
            <a:ext cx="1266056" cy="12660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tr-TR" b="1" dirty="0" err="1" smtClean="0"/>
              <a:t>enum</a:t>
            </a:r>
            <a:endParaRPr lang="tr-TR" b="1" dirty="0"/>
          </a:p>
        </p:txBody>
      </p:sp>
      <p:sp>
        <p:nvSpPr>
          <p:cNvPr id="3" name="2 İçerik Yer Tutucusu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tr-TR" sz="3200" dirty="0" smtClean="0"/>
              <a:t>Belli aralıktaki veya belirli değerleri alabilen sıralama tiplerini tanımlamak için kullanılır.</a:t>
            </a:r>
          </a:p>
          <a:p>
            <a:pPr algn="ctr">
              <a:buNone/>
            </a:pPr>
            <a:endParaRPr lang="tr-TR" sz="3200" dirty="0" smtClean="0"/>
          </a:p>
          <a:p>
            <a:pPr algn="ctr">
              <a:buNone/>
            </a:pPr>
            <a:r>
              <a:rPr lang="tr-TR" sz="3200" b="1" dirty="0" err="1" smtClean="0">
                <a:solidFill>
                  <a:srgbClr val="FF0000"/>
                </a:solidFill>
              </a:rPr>
              <a:t>enum</a:t>
            </a:r>
            <a:r>
              <a:rPr lang="tr-TR" sz="3200" dirty="0" smtClean="0"/>
              <a:t> </a:t>
            </a:r>
            <a:r>
              <a:rPr lang="tr-TR" sz="3200" dirty="0" err="1" smtClean="0"/>
              <a:t>siralama</a:t>
            </a:r>
            <a:r>
              <a:rPr lang="tr-TR" sz="3200" dirty="0" smtClean="0"/>
              <a:t>_tipi_adi </a:t>
            </a:r>
            <a:r>
              <a:rPr lang="tr-TR" sz="3200" b="1" dirty="0" smtClean="0">
                <a:solidFill>
                  <a:srgbClr val="FF0000"/>
                </a:solidFill>
              </a:rPr>
              <a:t>{</a:t>
            </a:r>
            <a:r>
              <a:rPr lang="tr-TR" sz="3200" dirty="0" smtClean="0"/>
              <a:t> </a:t>
            </a:r>
            <a:r>
              <a:rPr lang="tr-TR" sz="3200" dirty="0" err="1" smtClean="0"/>
              <a:t>degerler</a:t>
            </a:r>
            <a:r>
              <a:rPr lang="tr-TR" sz="3200" b="1" dirty="0" smtClean="0">
                <a:solidFill>
                  <a:srgbClr val="FF0000"/>
                </a:solidFill>
              </a:rPr>
              <a:t>}</a:t>
            </a:r>
            <a:r>
              <a:rPr lang="tr-TR" sz="3200" dirty="0" smtClean="0"/>
              <a:t> </a:t>
            </a:r>
            <a:r>
              <a:rPr lang="tr-TR" sz="3200" dirty="0" err="1" smtClean="0"/>
              <a:t>degiskenler</a:t>
            </a:r>
            <a:r>
              <a:rPr lang="tr-TR" sz="3200" b="1" dirty="0" smtClean="0">
                <a:solidFill>
                  <a:srgbClr val="FF0000"/>
                </a:solidFill>
              </a:rPr>
              <a:t>;</a:t>
            </a:r>
            <a:r>
              <a:rPr lang="tr-TR" sz="3200" dirty="0" smtClean="0"/>
              <a:t> </a:t>
            </a:r>
            <a:endParaRPr lang="tr-TR" sz="3200" dirty="0"/>
          </a:p>
        </p:txBody>
      </p:sp>
      <p:pic>
        <p:nvPicPr>
          <p:cNvPr id="34818" name="Picture 2" descr="http://bits.ohloh.net/attachments/23575/constantstoenum_icon_square_m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4725144"/>
            <a:ext cx="1329680" cy="13296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tr-TR" b="1" dirty="0" err="1" smtClean="0"/>
              <a:t>const</a:t>
            </a:r>
            <a:endParaRPr lang="tr-TR" b="1" dirty="0"/>
          </a:p>
        </p:txBody>
      </p:sp>
      <p:sp>
        <p:nvSpPr>
          <p:cNvPr id="3" name="2 İçerik Yer Tutucusu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None/>
            </a:pPr>
            <a:r>
              <a:rPr lang="tr-TR" dirty="0" smtClean="0"/>
              <a:t>Sabitleri tanımlamak için kullanılır.</a:t>
            </a:r>
          </a:p>
          <a:p>
            <a:pPr algn="ctr">
              <a:buNone/>
            </a:pPr>
            <a:r>
              <a:rPr lang="tr-TR" dirty="0" smtClean="0"/>
              <a:t>Başlangıç değer ataması yapılabilir.</a:t>
            </a:r>
          </a:p>
          <a:p>
            <a:pPr algn="ctr">
              <a:buNone/>
            </a:pPr>
            <a:endParaRPr lang="tr-TR" dirty="0" smtClean="0"/>
          </a:p>
          <a:p>
            <a:pPr algn="ctr">
              <a:buNone/>
            </a:pPr>
            <a:r>
              <a:rPr lang="tr-TR" b="1" dirty="0" err="1" smtClean="0">
                <a:solidFill>
                  <a:srgbClr val="FF0000"/>
                </a:solidFill>
              </a:rPr>
              <a:t>const</a:t>
            </a:r>
            <a:r>
              <a:rPr lang="tr-TR" dirty="0" smtClean="0"/>
              <a:t> veri_tipi sabit_adi</a:t>
            </a:r>
            <a:r>
              <a:rPr lang="tr-TR" b="1" dirty="0" smtClean="0">
                <a:solidFill>
                  <a:srgbClr val="FF0000"/>
                </a:solidFill>
              </a:rPr>
              <a:t>;</a:t>
            </a:r>
          </a:p>
          <a:p>
            <a:pPr algn="ctr">
              <a:buNone/>
            </a:pPr>
            <a:endParaRPr lang="tr-TR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tr-TR" b="1" dirty="0" err="1" smtClean="0">
                <a:solidFill>
                  <a:srgbClr val="FF0000"/>
                </a:solidFill>
              </a:rPr>
              <a:t>const</a:t>
            </a:r>
            <a:r>
              <a:rPr lang="tr-TR" dirty="0" smtClean="0"/>
              <a:t> </a:t>
            </a:r>
            <a:r>
              <a:rPr lang="tr-TR" dirty="0" smtClean="0"/>
              <a:t>veri_tipi </a:t>
            </a:r>
            <a:r>
              <a:rPr lang="tr-TR" dirty="0" smtClean="0"/>
              <a:t>sabit_adi</a:t>
            </a:r>
            <a:r>
              <a:rPr lang="tr-TR" b="1" dirty="0" smtClean="0">
                <a:solidFill>
                  <a:srgbClr val="FF0000"/>
                </a:solidFill>
              </a:rPr>
              <a:t>=</a:t>
            </a:r>
            <a:r>
              <a:rPr lang="tr-TR" dirty="0" smtClean="0"/>
              <a:t> </a:t>
            </a:r>
            <a:r>
              <a:rPr lang="tr-TR" dirty="0" err="1" smtClean="0"/>
              <a:t>degeri</a:t>
            </a:r>
            <a:r>
              <a:rPr lang="tr-TR" b="1" dirty="0" smtClean="0">
                <a:solidFill>
                  <a:srgbClr val="FF0000"/>
                </a:solidFill>
              </a:rPr>
              <a:t>;</a:t>
            </a:r>
            <a:endParaRPr lang="tr-TR" b="1" dirty="0" smtClean="0">
              <a:solidFill>
                <a:srgbClr val="FF0000"/>
              </a:solidFill>
            </a:endParaRPr>
          </a:p>
        </p:txBody>
      </p:sp>
      <p:pic>
        <p:nvPicPr>
          <p:cNvPr id="31746" name="Picture 2" descr="http://www.garantitamdestek.com/Images/Content/Icon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4437112"/>
            <a:ext cx="1809750" cy="16668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tr-TR" b="1" dirty="0" smtClean="0"/>
              <a:t>Değişken tipi</a:t>
            </a:r>
            <a:endParaRPr lang="tr-TR" b="1" dirty="0"/>
          </a:p>
        </p:txBody>
      </p:sp>
      <p:sp>
        <p:nvSpPr>
          <p:cNvPr id="3" name="2 İçerik Yer Tutucusu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None/>
            </a:pPr>
            <a:endParaRPr lang="tr-TR" dirty="0" smtClean="0"/>
          </a:p>
          <a:p>
            <a:pPr algn="ctr">
              <a:buNone/>
            </a:pPr>
            <a:r>
              <a:rPr lang="tr-TR" dirty="0" smtClean="0"/>
              <a:t>Tüm değişkenler kullanılacakları yere göre genel veya yerel olarak bildirilmelidirler.</a:t>
            </a:r>
          </a:p>
          <a:p>
            <a:endParaRPr lang="tr-TR" dirty="0" smtClean="0"/>
          </a:p>
          <a:p>
            <a:endParaRPr lang="tr-TR" dirty="0" smtClean="0"/>
          </a:p>
          <a:p>
            <a:pPr algn="ctr">
              <a:buNone/>
            </a:pPr>
            <a:r>
              <a:rPr lang="tr-TR" i="1" dirty="0" smtClean="0"/>
              <a:t>veri_tipi </a:t>
            </a:r>
            <a:r>
              <a:rPr lang="tr-TR" i="1" dirty="0" err="1" smtClean="0"/>
              <a:t>degisken</a:t>
            </a:r>
            <a:r>
              <a:rPr lang="tr-TR" i="1" dirty="0" smtClean="0"/>
              <a:t>_adi</a:t>
            </a:r>
            <a:r>
              <a:rPr lang="tr-TR" b="1" i="1" dirty="0" smtClean="0">
                <a:solidFill>
                  <a:srgbClr val="FF0000"/>
                </a:solidFill>
              </a:rPr>
              <a:t>;</a:t>
            </a:r>
          </a:p>
        </p:txBody>
      </p:sp>
      <p:pic>
        <p:nvPicPr>
          <p:cNvPr id="4" name="Picture 2" descr="http://www.aloustaizmir.com/img/drop-box-ico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3933056"/>
            <a:ext cx="2438400" cy="2438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b="1" dirty="0" smtClean="0"/>
              <a:t>Alt Program Bölümü</a:t>
            </a:r>
            <a:endParaRPr lang="tr-TR" b="1" dirty="0"/>
          </a:p>
        </p:txBody>
      </p:sp>
      <p:sp>
        <p:nvSpPr>
          <p:cNvPr id="3" name="2 İçerik Yer Tutucusu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tr-TR" dirty="0" smtClean="0"/>
              <a:t>Bazı fonksiyonların bulunduğu alt program kısmıdır.</a:t>
            </a:r>
          </a:p>
          <a:p>
            <a:pPr algn="ctr">
              <a:buNone/>
            </a:pPr>
            <a:endParaRPr lang="tr-TR" dirty="0" smtClean="0"/>
          </a:p>
          <a:p>
            <a:pPr algn="just">
              <a:buNone/>
            </a:pPr>
            <a:r>
              <a:rPr lang="tr-TR" i="1" dirty="0" smtClean="0"/>
              <a:t>fonksiyon_veri_tipi  fonksiyon_adi </a:t>
            </a:r>
            <a:r>
              <a:rPr lang="tr-TR" b="1" dirty="0" smtClean="0">
                <a:solidFill>
                  <a:srgbClr val="FF0000"/>
                </a:solidFill>
              </a:rPr>
              <a:t>(</a:t>
            </a:r>
            <a:r>
              <a:rPr lang="tr-TR" i="1" dirty="0" smtClean="0"/>
              <a:t>parametreler</a:t>
            </a:r>
            <a:r>
              <a:rPr lang="tr-TR" b="1" dirty="0" smtClean="0">
                <a:solidFill>
                  <a:srgbClr val="FF0000"/>
                </a:solidFill>
              </a:rPr>
              <a:t>)</a:t>
            </a:r>
          </a:p>
          <a:p>
            <a:pPr algn="just">
              <a:buNone/>
            </a:pPr>
            <a:r>
              <a:rPr lang="tr-TR" b="1" dirty="0" smtClean="0">
                <a:solidFill>
                  <a:srgbClr val="FF0000"/>
                </a:solidFill>
              </a:rPr>
              <a:t>{</a:t>
            </a:r>
          </a:p>
          <a:p>
            <a:pPr algn="just">
              <a:buNone/>
            </a:pPr>
            <a:r>
              <a:rPr lang="tr-TR" i="1" dirty="0" smtClean="0"/>
              <a:t>yerel_</a:t>
            </a:r>
            <a:r>
              <a:rPr lang="tr-TR" i="1" dirty="0" err="1" smtClean="0"/>
              <a:t>tanimlamalar</a:t>
            </a:r>
            <a:r>
              <a:rPr lang="tr-TR" i="1" dirty="0" smtClean="0"/>
              <a:t>_ve_bildirimler</a:t>
            </a:r>
            <a:r>
              <a:rPr lang="tr-TR" dirty="0" smtClean="0"/>
              <a:t> </a:t>
            </a:r>
            <a:r>
              <a:rPr lang="tr-TR" b="1" dirty="0" smtClean="0">
                <a:solidFill>
                  <a:srgbClr val="FF0000"/>
                </a:solidFill>
              </a:rPr>
              <a:t>;</a:t>
            </a:r>
            <a:endParaRPr lang="tr-TR" dirty="0" smtClean="0"/>
          </a:p>
          <a:p>
            <a:pPr algn="just">
              <a:buNone/>
            </a:pPr>
            <a:r>
              <a:rPr lang="tr-TR" dirty="0" smtClean="0"/>
              <a:t>…………………………………………………….</a:t>
            </a:r>
            <a:r>
              <a:rPr lang="tr-TR" b="1" dirty="0" smtClean="0">
                <a:solidFill>
                  <a:srgbClr val="FF0000"/>
                </a:solidFill>
              </a:rPr>
              <a:t> </a:t>
            </a:r>
            <a:r>
              <a:rPr lang="tr-TR" b="1" dirty="0" smtClean="0">
                <a:solidFill>
                  <a:srgbClr val="FF0000"/>
                </a:solidFill>
              </a:rPr>
              <a:t>;</a:t>
            </a:r>
          </a:p>
          <a:p>
            <a:pPr algn="just">
              <a:buNone/>
            </a:pPr>
            <a:r>
              <a:rPr lang="tr-TR" dirty="0" smtClean="0"/>
              <a:t>…………………………………………………….</a:t>
            </a:r>
            <a:r>
              <a:rPr lang="tr-TR" b="1" dirty="0" smtClean="0">
                <a:solidFill>
                  <a:srgbClr val="FF0000"/>
                </a:solidFill>
              </a:rPr>
              <a:t> </a:t>
            </a:r>
            <a:r>
              <a:rPr lang="tr-TR" b="1" dirty="0" smtClean="0">
                <a:solidFill>
                  <a:srgbClr val="FF0000"/>
                </a:solidFill>
              </a:rPr>
              <a:t>;</a:t>
            </a:r>
            <a:endParaRPr lang="tr-TR" dirty="0" smtClean="0"/>
          </a:p>
          <a:p>
            <a:pPr algn="just">
              <a:buNone/>
            </a:pPr>
            <a:r>
              <a:rPr lang="tr-TR" dirty="0" smtClean="0"/>
              <a:t>…………………………………………………….</a:t>
            </a:r>
            <a:r>
              <a:rPr lang="tr-TR" b="1" dirty="0" smtClean="0">
                <a:solidFill>
                  <a:srgbClr val="FF0000"/>
                </a:solidFill>
              </a:rPr>
              <a:t> </a:t>
            </a:r>
            <a:r>
              <a:rPr lang="tr-TR" b="1" dirty="0" smtClean="0">
                <a:solidFill>
                  <a:srgbClr val="FF0000"/>
                </a:solidFill>
              </a:rPr>
              <a:t>;</a:t>
            </a:r>
            <a:endParaRPr lang="tr-TR" dirty="0" smtClean="0"/>
          </a:p>
          <a:p>
            <a:pPr algn="just">
              <a:buNone/>
            </a:pPr>
            <a:r>
              <a:rPr lang="tr-TR" b="1" dirty="0" smtClean="0">
                <a:solidFill>
                  <a:srgbClr val="FF0000"/>
                </a:solidFill>
              </a:rPr>
              <a:t>}</a:t>
            </a:r>
            <a:endParaRPr lang="tr-T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b="1" dirty="0" smtClean="0"/>
              <a:t>Ana Program Bölümü</a:t>
            </a:r>
            <a:endParaRPr lang="tr-TR" b="1" dirty="0"/>
          </a:p>
        </p:txBody>
      </p:sp>
      <p:sp>
        <p:nvSpPr>
          <p:cNvPr id="3" name="2 İçerik Yer Tutucusu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tr-TR" dirty="0" smtClean="0"/>
              <a:t>Temel işlem ve kontrollerinin bulunduğu ana program kısmıdır.</a:t>
            </a:r>
          </a:p>
          <a:p>
            <a:pPr algn="ctr">
              <a:buNone/>
            </a:pPr>
            <a:endParaRPr lang="tr-TR" dirty="0" smtClean="0"/>
          </a:p>
          <a:p>
            <a:pPr algn="just">
              <a:buNone/>
            </a:pPr>
            <a:r>
              <a:rPr lang="tr-TR" i="1" dirty="0" smtClean="0"/>
              <a:t>veri_tipi</a:t>
            </a:r>
            <a:r>
              <a:rPr lang="tr-TR" dirty="0" smtClean="0"/>
              <a:t> </a:t>
            </a:r>
            <a:r>
              <a:rPr lang="tr-TR" b="1" dirty="0" err="1" smtClean="0">
                <a:solidFill>
                  <a:srgbClr val="FF0000"/>
                </a:solidFill>
              </a:rPr>
              <a:t>main</a:t>
            </a:r>
            <a:r>
              <a:rPr lang="tr-TR" b="1" dirty="0" smtClean="0">
                <a:solidFill>
                  <a:srgbClr val="FF0000"/>
                </a:solidFill>
              </a:rPr>
              <a:t>()</a:t>
            </a:r>
          </a:p>
          <a:p>
            <a:pPr algn="just">
              <a:buNone/>
            </a:pPr>
            <a:r>
              <a:rPr lang="tr-TR" b="1" dirty="0" smtClean="0">
                <a:solidFill>
                  <a:srgbClr val="FF0000"/>
                </a:solidFill>
              </a:rPr>
              <a:t>{</a:t>
            </a:r>
          </a:p>
          <a:p>
            <a:pPr algn="just">
              <a:buNone/>
            </a:pPr>
            <a:r>
              <a:rPr lang="tr-TR" dirty="0" smtClean="0"/>
              <a:t>………………………………………..</a:t>
            </a:r>
            <a:r>
              <a:rPr lang="tr-TR" b="1" dirty="0" smtClean="0">
                <a:solidFill>
                  <a:srgbClr val="FF0000"/>
                </a:solidFill>
              </a:rPr>
              <a:t> ;</a:t>
            </a:r>
          </a:p>
          <a:p>
            <a:pPr algn="just">
              <a:buNone/>
            </a:pPr>
            <a:r>
              <a:rPr lang="tr-TR" dirty="0" smtClean="0"/>
              <a:t>………………………………………..</a:t>
            </a:r>
            <a:r>
              <a:rPr lang="tr-TR" b="1" dirty="0" smtClean="0">
                <a:solidFill>
                  <a:srgbClr val="FF0000"/>
                </a:solidFill>
              </a:rPr>
              <a:t> ;</a:t>
            </a:r>
            <a:endParaRPr lang="tr-TR" dirty="0" smtClean="0"/>
          </a:p>
          <a:p>
            <a:pPr algn="just">
              <a:buNone/>
            </a:pPr>
            <a:r>
              <a:rPr lang="tr-TR" dirty="0" smtClean="0"/>
              <a:t>………………………………………..</a:t>
            </a:r>
            <a:r>
              <a:rPr lang="tr-TR" b="1" dirty="0" smtClean="0">
                <a:solidFill>
                  <a:srgbClr val="FF0000"/>
                </a:solidFill>
              </a:rPr>
              <a:t> ;</a:t>
            </a:r>
            <a:endParaRPr lang="tr-TR" dirty="0" smtClean="0"/>
          </a:p>
          <a:p>
            <a:pPr algn="just">
              <a:buNone/>
            </a:pPr>
            <a:r>
              <a:rPr lang="tr-TR" b="1" dirty="0" smtClean="0">
                <a:solidFill>
                  <a:srgbClr val="FF0000"/>
                </a:solidFill>
              </a:rPr>
              <a:t>}</a:t>
            </a:r>
            <a:endParaRPr lang="tr-T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/>
              <a:t>Operatörler</a:t>
            </a:r>
            <a:endParaRPr lang="tr-TR" b="1" dirty="0"/>
          </a:p>
        </p:txBody>
      </p:sp>
      <p:graphicFrame>
        <p:nvGraphicFramePr>
          <p:cNvPr id="4" name="3 İçerik Yer Tutucusu"/>
          <p:cNvGraphicFramePr>
            <a:graphicFrameLocks noGrp="1"/>
          </p:cNvGraphicFramePr>
          <p:nvPr>
            <p:ph sz="quarter" idx="1"/>
          </p:nvPr>
        </p:nvGraphicFramePr>
        <p:xfrm>
          <a:off x="467544" y="1268760"/>
          <a:ext cx="8363272" cy="5097760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2090818"/>
                <a:gridCol w="2090818"/>
                <a:gridCol w="2090818"/>
                <a:gridCol w="2090818"/>
              </a:tblGrid>
              <a:tr h="300033"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Operatör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Anlamı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Operatör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Anlamı</a:t>
                      </a:r>
                      <a:endParaRPr lang="tr-TR" sz="1400" dirty="0"/>
                    </a:p>
                  </a:txBody>
                  <a:tcPr/>
                </a:tc>
              </a:tr>
              <a:tr h="300033">
                <a:tc gridSpan="2"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Matematiksel</a:t>
                      </a:r>
                      <a:endParaRPr lang="tr-TR" sz="14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r-TR" sz="14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rgbClr val="7030A0"/>
                          </a:solidFill>
                        </a:rPr>
                        <a:t>Karşılaştırma</a:t>
                      </a:r>
                      <a:endParaRPr lang="tr-TR" sz="14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r-TR" sz="14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</a:tr>
              <a:tr h="300033"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*</a:t>
                      </a:r>
                      <a:endParaRPr lang="tr-TR" sz="14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Çarpma</a:t>
                      </a:r>
                      <a:endParaRPr lang="tr-TR" sz="14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rgbClr val="7030A0"/>
                          </a:solidFill>
                        </a:rPr>
                        <a:t>==</a:t>
                      </a:r>
                      <a:endParaRPr lang="tr-TR" sz="14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rgbClr val="7030A0"/>
                          </a:solidFill>
                        </a:rPr>
                        <a:t>Eşittir</a:t>
                      </a:r>
                      <a:endParaRPr lang="tr-TR" sz="14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</a:tr>
              <a:tr h="300033"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/</a:t>
                      </a:r>
                      <a:endParaRPr lang="tr-TR" sz="14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Bölme </a:t>
                      </a:r>
                      <a:endParaRPr lang="tr-TR" sz="14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rgbClr val="7030A0"/>
                          </a:solidFill>
                        </a:rPr>
                        <a:t>!=</a:t>
                      </a:r>
                      <a:endParaRPr lang="tr-TR" sz="14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rgbClr val="7030A0"/>
                          </a:solidFill>
                        </a:rPr>
                        <a:t>Eşit değildir</a:t>
                      </a:r>
                      <a:endParaRPr lang="tr-TR" sz="14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</a:tr>
              <a:tr h="300033"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+ </a:t>
                      </a:r>
                      <a:endParaRPr lang="tr-TR" sz="14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Toplama</a:t>
                      </a:r>
                      <a:endParaRPr lang="tr-TR" sz="14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rgbClr val="7030A0"/>
                          </a:solidFill>
                        </a:rPr>
                        <a:t>&lt;</a:t>
                      </a:r>
                      <a:endParaRPr lang="tr-TR" sz="14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rgbClr val="7030A0"/>
                          </a:solidFill>
                        </a:rPr>
                        <a:t>Küçüktür</a:t>
                      </a:r>
                      <a:endParaRPr lang="tr-TR" sz="14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</a:tr>
              <a:tr h="300033"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-</a:t>
                      </a:r>
                      <a:endParaRPr lang="tr-TR" sz="14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Çıkarma</a:t>
                      </a:r>
                      <a:endParaRPr lang="tr-TR" sz="14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rgbClr val="7030A0"/>
                          </a:solidFill>
                        </a:rPr>
                        <a:t>&gt;</a:t>
                      </a:r>
                      <a:endParaRPr lang="tr-TR" sz="14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rgbClr val="7030A0"/>
                          </a:solidFill>
                        </a:rPr>
                        <a:t>Büyüktür</a:t>
                      </a:r>
                      <a:endParaRPr lang="tr-TR" sz="14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</a:tr>
              <a:tr h="300033"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.</a:t>
                      </a:r>
                      <a:endParaRPr lang="tr-TR" sz="14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Ondalık ayracı</a:t>
                      </a:r>
                      <a:endParaRPr lang="tr-TR" sz="14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rgbClr val="7030A0"/>
                          </a:solidFill>
                        </a:rPr>
                        <a:t>&lt;=</a:t>
                      </a:r>
                      <a:endParaRPr lang="tr-TR" sz="14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rgbClr val="7030A0"/>
                          </a:solidFill>
                        </a:rPr>
                        <a:t>Küçük eşittir</a:t>
                      </a:r>
                      <a:endParaRPr lang="tr-TR" sz="14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</a:tr>
              <a:tr h="300033"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%</a:t>
                      </a:r>
                      <a:endParaRPr lang="tr-TR" sz="14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Mod</a:t>
                      </a:r>
                      <a:r>
                        <a:rPr lang="tr-TR" sz="14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alma</a:t>
                      </a:r>
                      <a:endParaRPr lang="tr-TR" sz="14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rgbClr val="7030A0"/>
                          </a:solidFill>
                        </a:rPr>
                        <a:t>&gt;=</a:t>
                      </a:r>
                      <a:endParaRPr lang="tr-TR" sz="14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rgbClr val="7030A0"/>
                          </a:solidFill>
                        </a:rPr>
                        <a:t>Büyük eşittir</a:t>
                      </a:r>
                      <a:endParaRPr lang="tr-TR" sz="14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</a:tr>
              <a:tr h="300033"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++ </a:t>
                      </a:r>
                      <a:endParaRPr lang="tr-TR" sz="14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Artırma</a:t>
                      </a:r>
                      <a:endParaRPr lang="tr-TR" sz="14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tr-TR" sz="1400" kern="1200" dirty="0" smtClean="0">
                          <a:solidFill>
                            <a:srgbClr val="00B050"/>
                          </a:solidFill>
                          <a:latin typeface="+mn-lt"/>
                          <a:ea typeface="+mn-ea"/>
                          <a:cs typeface="+mn-cs"/>
                        </a:rPr>
                        <a:t>Mantıksal</a:t>
                      </a:r>
                      <a:endParaRPr kumimoji="0" lang="tr-TR" sz="1400" kern="1200" dirty="0" smtClean="0">
                        <a:solidFill>
                          <a:srgbClr val="00B05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</a:tr>
              <a:tr h="300033"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--</a:t>
                      </a:r>
                      <a:endParaRPr lang="tr-TR" sz="14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Azaltma</a:t>
                      </a:r>
                      <a:endParaRPr lang="tr-TR" sz="14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rgbClr val="00B050"/>
                          </a:solidFill>
                        </a:rPr>
                        <a:t>!</a:t>
                      </a:r>
                      <a:endParaRPr lang="tr-TR" sz="1400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rgbClr val="00B050"/>
                          </a:solidFill>
                        </a:rPr>
                        <a:t>Değil</a:t>
                      </a:r>
                      <a:endParaRPr lang="tr-TR" sz="1400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</a:tr>
              <a:tr h="300033"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+=</a:t>
                      </a:r>
                      <a:endParaRPr lang="tr-TR" sz="14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Toplam ve aktar</a:t>
                      </a:r>
                      <a:endParaRPr lang="tr-TR" sz="14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rgbClr val="00B050"/>
                          </a:solidFill>
                        </a:rPr>
                        <a:t>&amp;&amp;</a:t>
                      </a:r>
                      <a:endParaRPr lang="tr-TR" sz="1400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rgbClr val="00B050"/>
                          </a:solidFill>
                        </a:rPr>
                        <a:t>Ve</a:t>
                      </a:r>
                      <a:endParaRPr lang="tr-TR" sz="1400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</a:tr>
              <a:tr h="300033"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-=</a:t>
                      </a:r>
                      <a:endParaRPr lang="tr-TR" sz="14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Çıkar ve aktar</a:t>
                      </a:r>
                      <a:endParaRPr lang="tr-TR" sz="14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rgbClr val="00B050"/>
                          </a:solidFill>
                        </a:rPr>
                        <a:t>||</a:t>
                      </a:r>
                      <a:endParaRPr lang="tr-TR" sz="1400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rgbClr val="00B050"/>
                          </a:solidFill>
                        </a:rPr>
                        <a:t>Veya</a:t>
                      </a:r>
                      <a:endParaRPr lang="tr-TR" sz="1400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*=</a:t>
                      </a:r>
                      <a:endParaRPr lang="tr-TR" sz="14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Çarp ve aktar</a:t>
                      </a:r>
                      <a:endParaRPr lang="tr-TR" sz="14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kumimoji="0" lang="tr-TR" sz="14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Genel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/</a:t>
                      </a:r>
                      <a:endParaRPr lang="tr-TR" sz="14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Böl ve aktar</a:t>
                      </a:r>
                      <a:endParaRPr lang="tr-TR" sz="14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r-TR" sz="14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r-TR" sz="14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Aktarma</a:t>
                      </a:r>
                    </a:p>
                  </a:txBody>
                  <a:tcPr/>
                </a:tc>
              </a:tr>
              <a:tr h="360040">
                <a:tc gridSpan="2"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tr-TR" sz="1400" kern="1200" dirty="0" err="1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Alfasayısal</a:t>
                      </a:r>
                      <a:endParaRPr kumimoji="0" lang="tr-TR" sz="1400" kern="1200" dirty="0" smtClean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r-TR" sz="14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( 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r-TR" sz="14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Parantez</a:t>
                      </a:r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tr-TR" sz="1400" kern="120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tr-TR" sz="1400" kern="120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Birleştirme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r"/>
                      <a:r>
                        <a:rPr lang="tr-TR" sz="1100" dirty="0" smtClean="0"/>
                        <a:t>Genel olarak kullanılan operatörler verilmiştir.</a:t>
                      </a:r>
                      <a:endParaRPr lang="tr-TR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r-TR" sz="1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/>
              <a:t>Giriş Komutları</a:t>
            </a:r>
            <a:br>
              <a:rPr lang="tr-TR" b="1" dirty="0" smtClean="0"/>
            </a:br>
            <a:r>
              <a:rPr lang="tr-TR" b="1" dirty="0" smtClean="0">
                <a:solidFill>
                  <a:srgbClr val="FF0000"/>
                </a:solidFill>
              </a:rPr>
              <a:t>cin</a:t>
            </a:r>
            <a:endParaRPr lang="tr-TR" b="1" dirty="0">
              <a:solidFill>
                <a:srgbClr val="FF000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tr-TR" dirty="0" smtClean="0"/>
              <a:t>Temel giriş komutudur.</a:t>
            </a:r>
          </a:p>
          <a:p>
            <a:pPr lvl="1"/>
            <a:r>
              <a:rPr lang="tr-TR" b="1" dirty="0" smtClean="0">
                <a:solidFill>
                  <a:srgbClr val="FF0000"/>
                </a:solidFill>
              </a:rPr>
              <a:t>cin &gt;&gt; </a:t>
            </a:r>
            <a:r>
              <a:rPr lang="tr-TR" dirty="0" err="1" smtClean="0"/>
              <a:t>degisken</a:t>
            </a:r>
            <a:r>
              <a:rPr lang="tr-TR" dirty="0" smtClean="0"/>
              <a:t> </a:t>
            </a:r>
            <a:r>
              <a:rPr lang="tr-TR" b="1" dirty="0" smtClean="0">
                <a:solidFill>
                  <a:srgbClr val="FF0000"/>
                </a:solidFill>
              </a:rPr>
              <a:t>;</a:t>
            </a:r>
          </a:p>
          <a:p>
            <a:pPr lvl="1"/>
            <a:r>
              <a:rPr lang="tr-TR" b="1" dirty="0" smtClean="0">
                <a:solidFill>
                  <a:srgbClr val="FF0000"/>
                </a:solidFill>
              </a:rPr>
              <a:t>cin &gt;&gt; </a:t>
            </a:r>
            <a:r>
              <a:rPr lang="tr-TR" dirty="0" smtClean="0"/>
              <a:t>degisken1 </a:t>
            </a:r>
            <a:r>
              <a:rPr lang="tr-TR" b="1" dirty="0" smtClean="0">
                <a:solidFill>
                  <a:srgbClr val="FF0000"/>
                </a:solidFill>
              </a:rPr>
              <a:t>&gt;&gt;</a:t>
            </a:r>
            <a:r>
              <a:rPr lang="tr-TR" dirty="0" smtClean="0"/>
              <a:t> degisken2 </a:t>
            </a:r>
            <a:r>
              <a:rPr lang="tr-TR" b="1" dirty="0" smtClean="0">
                <a:solidFill>
                  <a:srgbClr val="FF0000"/>
                </a:solidFill>
              </a:rPr>
              <a:t>&gt;&gt;</a:t>
            </a:r>
            <a:r>
              <a:rPr lang="tr-TR" dirty="0" smtClean="0"/>
              <a:t> </a:t>
            </a:r>
            <a:r>
              <a:rPr lang="tr-TR" dirty="0" err="1" smtClean="0"/>
              <a:t>degiskenN</a:t>
            </a:r>
            <a:r>
              <a:rPr lang="tr-TR" b="1" dirty="0" smtClean="0">
                <a:solidFill>
                  <a:srgbClr val="FF0000"/>
                </a:solidFill>
              </a:rPr>
              <a:t>;</a:t>
            </a:r>
          </a:p>
          <a:p>
            <a:pPr lvl="1"/>
            <a:r>
              <a:rPr lang="tr-TR" b="1" dirty="0" smtClean="0">
                <a:solidFill>
                  <a:srgbClr val="FF0000"/>
                </a:solidFill>
              </a:rPr>
              <a:t>cin.</a:t>
            </a:r>
            <a:r>
              <a:rPr lang="tr-TR" dirty="0" smtClean="0"/>
              <a:t>bicim_</a:t>
            </a:r>
            <a:r>
              <a:rPr lang="tr-TR" dirty="0" err="1" smtClean="0"/>
              <a:t>ayari</a:t>
            </a:r>
            <a:r>
              <a:rPr lang="tr-TR" b="1" dirty="0" smtClean="0">
                <a:solidFill>
                  <a:srgbClr val="FF0000"/>
                </a:solidFill>
              </a:rPr>
              <a:t>;</a:t>
            </a:r>
            <a:endParaRPr lang="tr-TR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3 Tablo"/>
          <p:cNvGraphicFramePr>
            <a:graphicFrameLocks noGrp="1"/>
          </p:cNvGraphicFramePr>
          <p:nvPr/>
        </p:nvGraphicFramePr>
        <p:xfrm>
          <a:off x="755576" y="2996952"/>
          <a:ext cx="7704856" cy="3337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52428"/>
                <a:gridCol w="3852428"/>
              </a:tblGrid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Biçim ifadesi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Anlamı</a:t>
                      </a:r>
                      <a:endParaRPr lang="tr-T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boolalpha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Alfasayısal</a:t>
                      </a:r>
                      <a:r>
                        <a:rPr lang="tr-TR" baseline="0" dirty="0" smtClean="0"/>
                        <a:t> mantıksal değer kullan</a:t>
                      </a:r>
                      <a:endParaRPr lang="tr-T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noboolalpha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Sayısal mantıksal değer kullan</a:t>
                      </a:r>
                      <a:endParaRPr lang="tr-T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skipws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Özel karakterleri (boşluk, </a:t>
                      </a:r>
                      <a:r>
                        <a:rPr lang="tr-TR" dirty="0" err="1" smtClean="0"/>
                        <a:t>tab</a:t>
                      </a:r>
                      <a:r>
                        <a:rPr lang="tr-TR" dirty="0" smtClean="0"/>
                        <a:t>..)atla</a:t>
                      </a:r>
                      <a:endParaRPr lang="tr-T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noskipws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Özel karakterleri atlama</a:t>
                      </a:r>
                      <a:endParaRPr lang="tr-T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ws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İlgili konumdaki özel karakteri iptal et</a:t>
                      </a:r>
                      <a:endParaRPr lang="tr-T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dec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10 tabanını kullan</a:t>
                      </a:r>
                      <a:endParaRPr lang="tr-T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hex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16 tabanını kullan</a:t>
                      </a:r>
                      <a:endParaRPr lang="tr-T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oct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8 tabanını kullan</a:t>
                      </a:r>
                      <a:endParaRPr lang="tr-TR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/>
              <a:t>Giriş Komutları</a:t>
            </a:r>
            <a:br>
              <a:rPr lang="tr-TR" b="1" dirty="0" smtClean="0"/>
            </a:br>
            <a:r>
              <a:rPr lang="tr-TR" b="1" dirty="0" err="1" smtClean="0">
                <a:solidFill>
                  <a:srgbClr val="FF0000"/>
                </a:solidFill>
              </a:rPr>
              <a:t>get</a:t>
            </a:r>
            <a:r>
              <a:rPr lang="tr-TR" b="1" dirty="0" smtClean="0">
                <a:solidFill>
                  <a:srgbClr val="FF0000"/>
                </a:solidFill>
              </a:rPr>
              <a:t> </a:t>
            </a:r>
            <a:r>
              <a:rPr lang="tr-TR" b="1" dirty="0" smtClean="0"/>
              <a:t>ve</a:t>
            </a:r>
            <a:r>
              <a:rPr lang="tr-TR" b="1" dirty="0" smtClean="0">
                <a:solidFill>
                  <a:srgbClr val="FF0000"/>
                </a:solidFill>
              </a:rPr>
              <a:t> </a:t>
            </a:r>
            <a:r>
              <a:rPr lang="tr-TR" b="1" dirty="0" err="1" smtClean="0">
                <a:solidFill>
                  <a:srgbClr val="FF0000"/>
                </a:solidFill>
              </a:rPr>
              <a:t>getline</a:t>
            </a:r>
            <a:endParaRPr lang="tr-TR" b="1" dirty="0">
              <a:solidFill>
                <a:srgbClr val="FF000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tr-TR" b="1" dirty="0" err="1" smtClean="0">
                <a:solidFill>
                  <a:srgbClr val="FF0000"/>
                </a:solidFill>
              </a:rPr>
              <a:t>get</a:t>
            </a:r>
            <a:r>
              <a:rPr lang="tr-TR" dirty="0" smtClean="0"/>
              <a:t>; k</a:t>
            </a:r>
            <a:r>
              <a:rPr lang="tr-TR" dirty="0" smtClean="0"/>
              <a:t>lavyeden tek karakter okuyarak ilgili değişkene aktarır.</a:t>
            </a:r>
          </a:p>
          <a:p>
            <a:endParaRPr lang="tr-TR" b="1" dirty="0" smtClean="0">
              <a:solidFill>
                <a:srgbClr val="FF0000"/>
              </a:solidFill>
            </a:endParaRPr>
          </a:p>
          <a:p>
            <a:pPr lvl="2"/>
            <a:r>
              <a:rPr lang="tr-TR" b="1" dirty="0" smtClean="0">
                <a:solidFill>
                  <a:srgbClr val="FF0000"/>
                </a:solidFill>
              </a:rPr>
              <a:t>cin.</a:t>
            </a:r>
            <a:r>
              <a:rPr lang="tr-TR" b="1" dirty="0" err="1" smtClean="0">
                <a:solidFill>
                  <a:srgbClr val="FF0000"/>
                </a:solidFill>
              </a:rPr>
              <a:t>get</a:t>
            </a:r>
            <a:r>
              <a:rPr lang="tr-TR" b="1" dirty="0" smtClean="0">
                <a:solidFill>
                  <a:srgbClr val="FF0000"/>
                </a:solidFill>
              </a:rPr>
              <a:t> (</a:t>
            </a:r>
            <a:r>
              <a:rPr lang="tr-TR" i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degisken</a:t>
            </a:r>
            <a:r>
              <a:rPr lang="tr-TR" b="1" dirty="0" smtClean="0">
                <a:solidFill>
                  <a:srgbClr val="FF0000"/>
                </a:solidFill>
              </a:rPr>
              <a:t>);</a:t>
            </a:r>
          </a:p>
          <a:p>
            <a:pPr lvl="2">
              <a:buNone/>
            </a:pPr>
            <a:endParaRPr lang="tr-TR" b="1" dirty="0" smtClean="0">
              <a:solidFill>
                <a:srgbClr val="FF0000"/>
              </a:solidFill>
            </a:endParaRPr>
          </a:p>
          <a:p>
            <a:r>
              <a:rPr lang="tr-TR" b="1" dirty="0" err="1" smtClean="0">
                <a:solidFill>
                  <a:srgbClr val="FF0000"/>
                </a:solidFill>
              </a:rPr>
              <a:t>getline</a:t>
            </a:r>
            <a:r>
              <a:rPr lang="tr-TR" dirty="0" smtClean="0"/>
              <a:t>; </a:t>
            </a:r>
            <a:r>
              <a:rPr lang="tr-TR" dirty="0" smtClean="0"/>
              <a:t>klavyeden </a:t>
            </a:r>
            <a:r>
              <a:rPr lang="tr-TR" dirty="0" smtClean="0"/>
              <a:t>belirtilen uzunluğa kadar karakter dizisi okur.</a:t>
            </a:r>
            <a:endParaRPr lang="tr-TR" dirty="0" smtClean="0"/>
          </a:p>
          <a:p>
            <a:endParaRPr lang="tr-TR" b="1" dirty="0" smtClean="0">
              <a:solidFill>
                <a:srgbClr val="FF0000"/>
              </a:solidFill>
            </a:endParaRPr>
          </a:p>
          <a:p>
            <a:pPr lvl="2"/>
            <a:r>
              <a:rPr lang="tr-TR" b="1" dirty="0" smtClean="0">
                <a:solidFill>
                  <a:srgbClr val="FF0000"/>
                </a:solidFill>
              </a:rPr>
              <a:t>cin.</a:t>
            </a:r>
            <a:r>
              <a:rPr lang="tr-TR" b="1" dirty="0" err="1" smtClean="0">
                <a:solidFill>
                  <a:srgbClr val="FF0000"/>
                </a:solidFill>
              </a:rPr>
              <a:t>getline</a:t>
            </a:r>
            <a:r>
              <a:rPr lang="tr-TR" b="1" dirty="0" smtClean="0">
                <a:solidFill>
                  <a:srgbClr val="FF0000"/>
                </a:solidFill>
              </a:rPr>
              <a:t> </a:t>
            </a:r>
            <a:r>
              <a:rPr lang="tr-TR" b="1" dirty="0" smtClean="0">
                <a:solidFill>
                  <a:srgbClr val="FF0000"/>
                </a:solidFill>
              </a:rPr>
              <a:t>(</a:t>
            </a:r>
            <a:r>
              <a:rPr lang="tr-TR" i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degisken</a:t>
            </a:r>
            <a:r>
              <a:rPr lang="tr-TR" b="1" dirty="0" smtClean="0">
                <a:solidFill>
                  <a:srgbClr val="FF0000"/>
                </a:solidFill>
              </a:rPr>
              <a:t>,</a:t>
            </a:r>
            <a:r>
              <a:rPr lang="tr-TR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uzunluk</a:t>
            </a:r>
            <a:r>
              <a:rPr lang="tr-TR" b="1" dirty="0" smtClean="0">
                <a:solidFill>
                  <a:srgbClr val="FF0000"/>
                </a:solidFill>
              </a:rPr>
              <a:t>);</a:t>
            </a:r>
            <a:endParaRPr lang="tr-TR" b="1" dirty="0" smtClean="0">
              <a:solidFill>
                <a:srgbClr val="FF0000"/>
              </a:solidFill>
            </a:endParaRPr>
          </a:p>
          <a:p>
            <a:pPr lvl="2">
              <a:buNone/>
            </a:pPr>
            <a:endParaRPr lang="tr-TR" b="1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/>
              <a:t>Çıkış Komutları</a:t>
            </a:r>
            <a:br>
              <a:rPr lang="tr-TR" b="1" dirty="0" smtClean="0"/>
            </a:br>
            <a:r>
              <a:rPr lang="tr-TR" b="1" dirty="0" err="1" smtClean="0">
                <a:solidFill>
                  <a:srgbClr val="FF0000"/>
                </a:solidFill>
              </a:rPr>
              <a:t>cout</a:t>
            </a:r>
            <a:endParaRPr lang="tr-TR" dirty="0">
              <a:solidFill>
                <a:srgbClr val="FF0000"/>
              </a:solidFill>
            </a:endParaRPr>
          </a:p>
        </p:txBody>
      </p:sp>
      <p:sp>
        <p:nvSpPr>
          <p:cNvPr id="5" name="4 İçerik Yer Tutucusu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tr-TR" dirty="0" smtClean="0"/>
              <a:t>Temel </a:t>
            </a:r>
            <a:r>
              <a:rPr lang="tr-TR" dirty="0" smtClean="0"/>
              <a:t>çıkış </a:t>
            </a:r>
            <a:r>
              <a:rPr lang="tr-TR" dirty="0" smtClean="0"/>
              <a:t>komutudur.</a:t>
            </a:r>
          </a:p>
          <a:p>
            <a:pPr lvl="1"/>
            <a:r>
              <a:rPr lang="tr-TR" b="1" dirty="0" err="1" smtClean="0">
                <a:solidFill>
                  <a:srgbClr val="FF0000"/>
                </a:solidFill>
              </a:rPr>
              <a:t>c</a:t>
            </a:r>
            <a:r>
              <a:rPr lang="tr-TR" b="1" dirty="0" err="1" smtClean="0">
                <a:solidFill>
                  <a:srgbClr val="FF0000"/>
                </a:solidFill>
              </a:rPr>
              <a:t>out</a:t>
            </a:r>
            <a:r>
              <a:rPr lang="tr-TR" b="1" dirty="0" smtClean="0">
                <a:solidFill>
                  <a:srgbClr val="FF0000"/>
                </a:solidFill>
              </a:rPr>
              <a:t> &lt;&lt;</a:t>
            </a:r>
            <a:r>
              <a:rPr lang="tr-TR" dirty="0" err="1" smtClean="0"/>
              <a:t>degisken</a:t>
            </a:r>
            <a:r>
              <a:rPr lang="tr-TR" dirty="0" smtClean="0"/>
              <a:t> </a:t>
            </a:r>
            <a:r>
              <a:rPr lang="tr-TR" b="1" dirty="0" smtClean="0">
                <a:solidFill>
                  <a:srgbClr val="FF0000"/>
                </a:solidFill>
              </a:rPr>
              <a:t>;</a:t>
            </a:r>
          </a:p>
          <a:p>
            <a:pPr lvl="1"/>
            <a:r>
              <a:rPr lang="tr-TR" b="1" dirty="0" err="1" smtClean="0">
                <a:solidFill>
                  <a:srgbClr val="FF0000"/>
                </a:solidFill>
              </a:rPr>
              <a:t>cout</a:t>
            </a:r>
            <a:r>
              <a:rPr lang="tr-TR" b="1" dirty="0" smtClean="0">
                <a:solidFill>
                  <a:srgbClr val="FF0000"/>
                </a:solidFill>
              </a:rPr>
              <a:t> &lt;&lt; “</a:t>
            </a:r>
            <a:r>
              <a:rPr lang="tr-TR" dirty="0" smtClean="0"/>
              <a:t>ifade</a:t>
            </a:r>
            <a:r>
              <a:rPr lang="tr-TR" b="1" dirty="0" smtClean="0">
                <a:solidFill>
                  <a:srgbClr val="FF0000"/>
                </a:solidFill>
              </a:rPr>
              <a:t>”;</a:t>
            </a:r>
            <a:endParaRPr lang="tr-TR" b="1" dirty="0" smtClean="0">
              <a:solidFill>
                <a:srgbClr val="FF0000"/>
              </a:solidFill>
            </a:endParaRPr>
          </a:p>
          <a:p>
            <a:pPr lvl="1"/>
            <a:r>
              <a:rPr lang="tr-TR" b="1" dirty="0" err="1" smtClean="0">
                <a:solidFill>
                  <a:srgbClr val="FF0000"/>
                </a:solidFill>
              </a:rPr>
              <a:t>c</a:t>
            </a:r>
            <a:r>
              <a:rPr lang="tr-TR" b="1" dirty="0" err="1" smtClean="0">
                <a:solidFill>
                  <a:srgbClr val="FF0000"/>
                </a:solidFill>
              </a:rPr>
              <a:t>out</a:t>
            </a:r>
            <a:r>
              <a:rPr lang="tr-TR" b="1" dirty="0" smtClean="0">
                <a:solidFill>
                  <a:srgbClr val="FF0000"/>
                </a:solidFill>
              </a:rPr>
              <a:t> &lt;&lt; </a:t>
            </a:r>
            <a:r>
              <a:rPr lang="tr-TR" dirty="0" err="1" smtClean="0"/>
              <a:t>bicimleyici</a:t>
            </a:r>
            <a:r>
              <a:rPr lang="tr-TR" dirty="0" smtClean="0"/>
              <a:t> </a:t>
            </a:r>
            <a:r>
              <a:rPr lang="tr-TR" b="1" dirty="0" smtClean="0">
                <a:solidFill>
                  <a:srgbClr val="FF0000"/>
                </a:solidFill>
              </a:rPr>
              <a:t>&lt;&lt; </a:t>
            </a:r>
            <a:r>
              <a:rPr lang="tr-TR" dirty="0" err="1" smtClean="0"/>
              <a:t>degisken</a:t>
            </a:r>
            <a:r>
              <a:rPr lang="tr-TR" b="1" dirty="0" smtClean="0">
                <a:solidFill>
                  <a:srgbClr val="FF0000"/>
                </a:solidFill>
              </a:rPr>
              <a:t> ;</a:t>
            </a:r>
          </a:p>
          <a:p>
            <a:pPr lvl="1"/>
            <a:endParaRPr lang="tr-TR" b="1" dirty="0" smtClean="0">
              <a:solidFill>
                <a:srgbClr val="FF0000"/>
              </a:solidFill>
            </a:endParaRPr>
          </a:p>
          <a:p>
            <a:pPr lvl="1"/>
            <a:endParaRPr lang="tr-TR" b="1" dirty="0" smtClean="0">
              <a:solidFill>
                <a:srgbClr val="FF0000"/>
              </a:solidFill>
            </a:endParaRPr>
          </a:p>
          <a:p>
            <a:pPr lvl="1" algn="ctr">
              <a:buNone/>
            </a:pPr>
            <a:r>
              <a:rPr lang="tr-TR" b="1" dirty="0" smtClean="0">
                <a:solidFill>
                  <a:srgbClr val="FF0000"/>
                </a:solidFill>
              </a:rPr>
              <a:t>Sonlandırıcı biçimleyicileri</a:t>
            </a:r>
            <a:endParaRPr lang="tr-TR" b="1" dirty="0" smtClean="0">
              <a:solidFill>
                <a:srgbClr val="FF0000"/>
              </a:solidFill>
            </a:endParaRPr>
          </a:p>
          <a:p>
            <a:endParaRPr lang="tr-TR" dirty="0"/>
          </a:p>
        </p:txBody>
      </p:sp>
      <p:graphicFrame>
        <p:nvGraphicFramePr>
          <p:cNvPr id="9" name="8 Tablo"/>
          <p:cNvGraphicFramePr>
            <a:graphicFrameLocks noGrp="1"/>
          </p:cNvGraphicFramePr>
          <p:nvPr/>
        </p:nvGraphicFramePr>
        <p:xfrm>
          <a:off x="1043608" y="4293096"/>
          <a:ext cx="7200800" cy="13319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400"/>
                <a:gridCol w="3600400"/>
              </a:tblGrid>
              <a:tr h="347862">
                <a:tc>
                  <a:txBody>
                    <a:bodyPr/>
                    <a:lstStyle/>
                    <a:p>
                      <a:r>
                        <a:rPr lang="tr-TR" dirty="0" smtClean="0"/>
                        <a:t>Biçimleyici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Görevi</a:t>
                      </a:r>
                      <a:endParaRPr lang="tr-TR" dirty="0"/>
                    </a:p>
                  </a:txBody>
                  <a:tcPr/>
                </a:tc>
              </a:tr>
              <a:tr h="600420"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endl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Satırı</a:t>
                      </a:r>
                      <a:r>
                        <a:rPr lang="tr-TR" baseline="0" dirty="0" smtClean="0"/>
                        <a:t> sonlandır ve yeni satır başı yap </a:t>
                      </a:r>
                      <a:endParaRPr lang="tr-TR" dirty="0"/>
                    </a:p>
                  </a:txBody>
                  <a:tcPr/>
                </a:tc>
              </a:tr>
              <a:tr h="347862"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ends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“</a:t>
                      </a:r>
                      <a:r>
                        <a:rPr lang="tr-TR" dirty="0" err="1" smtClean="0"/>
                        <a:t>null</a:t>
                      </a:r>
                      <a:r>
                        <a:rPr lang="tr-TR" dirty="0" smtClean="0"/>
                        <a:t>” (\0)</a:t>
                      </a:r>
                      <a:r>
                        <a:rPr lang="tr-TR" baseline="0" dirty="0" smtClean="0"/>
                        <a:t> karakteri ekle</a:t>
                      </a:r>
                      <a:endParaRPr lang="tr-TR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/>
              <a:t>Çıkış Komutları</a:t>
            </a:r>
            <a:br>
              <a:rPr lang="tr-TR" b="1" dirty="0" smtClean="0"/>
            </a:br>
            <a:r>
              <a:rPr lang="tr-TR" b="1" dirty="0" err="1" smtClean="0">
                <a:solidFill>
                  <a:srgbClr val="FF0000"/>
                </a:solidFill>
              </a:rPr>
              <a:t>cout</a:t>
            </a:r>
            <a:endParaRPr lang="tr-TR" dirty="0">
              <a:solidFill>
                <a:srgbClr val="FF0000"/>
              </a:solidFill>
            </a:endParaRPr>
          </a:p>
        </p:txBody>
      </p:sp>
      <p:sp>
        <p:nvSpPr>
          <p:cNvPr id="5" name="4 İçerik Yer Tutucusu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 algn="ctr">
              <a:buNone/>
            </a:pPr>
            <a:r>
              <a:rPr lang="tr-TR" b="1" dirty="0" smtClean="0">
                <a:solidFill>
                  <a:srgbClr val="FF0000"/>
                </a:solidFill>
              </a:rPr>
              <a:t>Hizalama biçimleyicileri</a:t>
            </a:r>
            <a:endParaRPr lang="tr-TR" b="1" dirty="0" smtClean="0">
              <a:solidFill>
                <a:srgbClr val="FF0000"/>
              </a:solidFill>
            </a:endParaRPr>
          </a:p>
          <a:p>
            <a:endParaRPr lang="tr-TR" dirty="0" smtClean="0"/>
          </a:p>
          <a:p>
            <a:endParaRPr lang="tr-TR" dirty="0" smtClean="0"/>
          </a:p>
          <a:p>
            <a:endParaRPr lang="tr-TR" dirty="0" smtClean="0"/>
          </a:p>
          <a:p>
            <a:endParaRPr lang="tr-TR" dirty="0" smtClean="0"/>
          </a:p>
          <a:p>
            <a:pPr marL="274320" lvl="1" algn="ctr">
              <a:spcBef>
                <a:spcPts val="600"/>
              </a:spcBef>
              <a:buClr>
                <a:schemeClr val="accent1"/>
              </a:buClr>
              <a:buNone/>
            </a:pPr>
            <a:r>
              <a:rPr lang="tr-TR" b="1" dirty="0" smtClean="0">
                <a:solidFill>
                  <a:srgbClr val="FF0000"/>
                </a:solidFill>
              </a:rPr>
              <a:t>Çıkış alanı </a:t>
            </a:r>
            <a:r>
              <a:rPr lang="tr-TR" b="1" dirty="0" smtClean="0">
                <a:solidFill>
                  <a:srgbClr val="FF0000"/>
                </a:solidFill>
              </a:rPr>
              <a:t>biçimleyicileri</a:t>
            </a:r>
          </a:p>
          <a:p>
            <a:pPr algn="ctr"/>
            <a:endParaRPr lang="tr-TR" dirty="0"/>
          </a:p>
        </p:txBody>
      </p:sp>
      <p:graphicFrame>
        <p:nvGraphicFramePr>
          <p:cNvPr id="9" name="8 Tablo"/>
          <p:cNvGraphicFramePr>
            <a:graphicFrameLocks noGrp="1"/>
          </p:cNvGraphicFramePr>
          <p:nvPr/>
        </p:nvGraphicFramePr>
        <p:xfrm>
          <a:off x="971600" y="1844824"/>
          <a:ext cx="7200800" cy="1463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224"/>
                <a:gridCol w="5184576"/>
              </a:tblGrid>
              <a:tr h="347862">
                <a:tc>
                  <a:txBody>
                    <a:bodyPr/>
                    <a:lstStyle/>
                    <a:p>
                      <a:r>
                        <a:rPr lang="tr-TR" dirty="0" smtClean="0"/>
                        <a:t>Biçimleyici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Görevi</a:t>
                      </a:r>
                      <a:endParaRPr lang="tr-TR" dirty="0"/>
                    </a:p>
                  </a:txBody>
                  <a:tcPr/>
                </a:tc>
              </a:tr>
              <a:tr h="354320"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internal</a:t>
                      </a:r>
                      <a:r>
                        <a:rPr lang="tr-TR" dirty="0" smtClean="0"/>
                        <a:t> 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İlgili konuma karakter ekleyerek alanı hizalama</a:t>
                      </a:r>
                      <a:endParaRPr lang="tr-TR" dirty="0"/>
                    </a:p>
                  </a:txBody>
                  <a:tcPr/>
                </a:tc>
              </a:tr>
              <a:tr h="347862"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left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Sola hizalama</a:t>
                      </a:r>
                      <a:endParaRPr lang="tr-TR" dirty="0"/>
                    </a:p>
                  </a:txBody>
                  <a:tcPr/>
                </a:tc>
              </a:tr>
              <a:tr h="347862"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right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Sağa hizalama</a:t>
                      </a:r>
                      <a:endParaRPr lang="tr-TR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5 Tablo"/>
          <p:cNvGraphicFramePr>
            <a:graphicFrameLocks noGrp="1"/>
          </p:cNvGraphicFramePr>
          <p:nvPr/>
        </p:nvGraphicFramePr>
        <p:xfrm>
          <a:off x="971600" y="4149080"/>
          <a:ext cx="7200800" cy="173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224"/>
                <a:gridCol w="5184576"/>
              </a:tblGrid>
              <a:tr h="347862">
                <a:tc>
                  <a:txBody>
                    <a:bodyPr/>
                    <a:lstStyle/>
                    <a:p>
                      <a:r>
                        <a:rPr lang="tr-TR" dirty="0" smtClean="0"/>
                        <a:t>Biçimleyici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Görevi</a:t>
                      </a:r>
                      <a:endParaRPr lang="tr-TR" dirty="0"/>
                    </a:p>
                  </a:txBody>
                  <a:tcPr/>
                </a:tc>
              </a:tr>
              <a:tr h="354320"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width</a:t>
                      </a:r>
                      <a:r>
                        <a:rPr lang="tr-TR" dirty="0" smtClean="0"/>
                        <a:t>(</a:t>
                      </a:r>
                      <a:r>
                        <a:rPr lang="tr-TR" i="1" dirty="0" smtClean="0"/>
                        <a:t>n</a:t>
                      </a:r>
                      <a:r>
                        <a:rPr lang="tr-TR" dirty="0" smtClean="0"/>
                        <a:t>)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Min</a:t>
                      </a:r>
                      <a:r>
                        <a:rPr lang="tr-TR" dirty="0" smtClean="0"/>
                        <a:t> çıkış alanını ayarla</a:t>
                      </a:r>
                      <a:endParaRPr lang="tr-TR" dirty="0"/>
                    </a:p>
                  </a:txBody>
                  <a:tcPr/>
                </a:tc>
              </a:tr>
              <a:tr h="347862"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setw</a:t>
                      </a:r>
                      <a:r>
                        <a:rPr lang="tr-TR" dirty="0" smtClean="0"/>
                        <a:t>(</a:t>
                      </a:r>
                      <a:r>
                        <a:rPr lang="tr-TR" i="1" dirty="0" smtClean="0"/>
                        <a:t>n</a:t>
                      </a:r>
                      <a:r>
                        <a:rPr lang="tr-TR" dirty="0" smtClean="0"/>
                        <a:t>)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Min</a:t>
                      </a:r>
                      <a:r>
                        <a:rPr lang="tr-TR" dirty="0" smtClean="0"/>
                        <a:t> çıkış alanını ayarla</a:t>
                      </a:r>
                      <a:endParaRPr lang="tr-TR" dirty="0"/>
                    </a:p>
                  </a:txBody>
                  <a:tcPr/>
                </a:tc>
              </a:tr>
              <a:tr h="347862"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setfill</a:t>
                      </a:r>
                      <a:r>
                        <a:rPr lang="tr-TR" dirty="0" smtClean="0"/>
                        <a:t>(‘</a:t>
                      </a:r>
                      <a:r>
                        <a:rPr lang="tr-TR" b="0" i="1" dirty="0" smtClean="0"/>
                        <a:t>x</a:t>
                      </a:r>
                      <a:r>
                        <a:rPr lang="tr-TR" dirty="0" smtClean="0"/>
                        <a:t>’)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Çıkış alanındaki boş kalan yerlere doldurulacak</a:t>
                      </a:r>
                      <a:r>
                        <a:rPr lang="tr-TR" baseline="0" dirty="0" smtClean="0"/>
                        <a:t> karakteri ayarla</a:t>
                      </a:r>
                      <a:endParaRPr lang="tr-TR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/>
              <a:t>Çıkış Komutları</a:t>
            </a:r>
            <a:br>
              <a:rPr lang="tr-TR" b="1" dirty="0" smtClean="0"/>
            </a:br>
            <a:r>
              <a:rPr lang="tr-TR" b="1" dirty="0" err="1" smtClean="0">
                <a:solidFill>
                  <a:srgbClr val="FF0000"/>
                </a:solidFill>
              </a:rPr>
              <a:t>cout</a:t>
            </a:r>
            <a:endParaRPr lang="tr-TR" dirty="0">
              <a:solidFill>
                <a:srgbClr val="FF0000"/>
              </a:solidFill>
            </a:endParaRPr>
          </a:p>
        </p:txBody>
      </p:sp>
      <p:sp>
        <p:nvSpPr>
          <p:cNvPr id="5" name="4 İçerik Yer Tutucusu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 algn="ctr">
              <a:buNone/>
            </a:pPr>
            <a:r>
              <a:rPr lang="tr-TR" b="1" dirty="0" smtClean="0">
                <a:solidFill>
                  <a:srgbClr val="FF0000"/>
                </a:solidFill>
              </a:rPr>
              <a:t>Gösterim biçimleyicileri</a:t>
            </a:r>
            <a:endParaRPr lang="tr-TR" b="1" dirty="0" smtClean="0">
              <a:solidFill>
                <a:srgbClr val="FF0000"/>
              </a:solidFill>
            </a:endParaRPr>
          </a:p>
          <a:p>
            <a:endParaRPr lang="tr-TR" dirty="0" smtClean="0"/>
          </a:p>
          <a:p>
            <a:endParaRPr lang="tr-TR" dirty="0" smtClean="0"/>
          </a:p>
          <a:p>
            <a:endParaRPr lang="tr-TR" dirty="0" smtClean="0"/>
          </a:p>
          <a:p>
            <a:endParaRPr lang="tr-TR" dirty="0" smtClean="0"/>
          </a:p>
        </p:txBody>
      </p:sp>
      <p:graphicFrame>
        <p:nvGraphicFramePr>
          <p:cNvPr id="9" name="8 Tablo"/>
          <p:cNvGraphicFramePr>
            <a:graphicFrameLocks noGrp="1"/>
          </p:cNvGraphicFramePr>
          <p:nvPr/>
        </p:nvGraphicFramePr>
        <p:xfrm>
          <a:off x="1043608" y="1628800"/>
          <a:ext cx="7200800" cy="475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224"/>
                <a:gridCol w="5184576"/>
              </a:tblGrid>
              <a:tr h="347862">
                <a:tc>
                  <a:txBody>
                    <a:bodyPr/>
                    <a:lstStyle/>
                    <a:p>
                      <a:r>
                        <a:rPr lang="tr-TR" dirty="0" smtClean="0"/>
                        <a:t>Biçimleyici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Görevi</a:t>
                      </a:r>
                      <a:endParaRPr lang="tr-TR" dirty="0"/>
                    </a:p>
                  </a:txBody>
                  <a:tcPr/>
                </a:tc>
              </a:tr>
              <a:tr h="354320"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boolalpha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Mantıksal </a:t>
                      </a:r>
                      <a:r>
                        <a:rPr lang="tr-TR" dirty="0" err="1" smtClean="0"/>
                        <a:t>alfasayısal</a:t>
                      </a:r>
                      <a:r>
                        <a:rPr lang="tr-TR" dirty="0" smtClean="0"/>
                        <a:t> değer göster</a:t>
                      </a:r>
                      <a:endParaRPr lang="tr-TR" dirty="0"/>
                    </a:p>
                  </a:txBody>
                  <a:tcPr/>
                </a:tc>
              </a:tr>
              <a:tr h="347862"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noboolalpha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Mantıksal sayısal değer göster</a:t>
                      </a:r>
                      <a:endParaRPr lang="tr-TR" dirty="0"/>
                    </a:p>
                  </a:txBody>
                  <a:tcPr/>
                </a:tc>
              </a:tr>
              <a:tr h="347862"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showbase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Sayısal taban önekini göster</a:t>
                      </a:r>
                      <a:endParaRPr lang="tr-TR" dirty="0"/>
                    </a:p>
                  </a:txBody>
                  <a:tcPr/>
                </a:tc>
              </a:tr>
              <a:tr h="347862"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noshowbase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Sayısal taban önekini gösterme</a:t>
                      </a:r>
                      <a:endParaRPr lang="tr-TR" dirty="0"/>
                    </a:p>
                  </a:txBody>
                  <a:tcPr/>
                </a:tc>
              </a:tr>
              <a:tr h="347862"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showpoint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Ondalık</a:t>
                      </a:r>
                      <a:r>
                        <a:rPr lang="tr-TR" baseline="0" dirty="0" smtClean="0"/>
                        <a:t> noktasını göster</a:t>
                      </a:r>
                      <a:endParaRPr lang="tr-TR" dirty="0"/>
                    </a:p>
                  </a:txBody>
                  <a:tcPr/>
                </a:tc>
              </a:tr>
              <a:tr h="3478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dirty="0" err="1" smtClean="0"/>
                        <a:t>noshowpoint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dirty="0" smtClean="0"/>
                        <a:t>Ondalık</a:t>
                      </a:r>
                      <a:r>
                        <a:rPr lang="tr-TR" baseline="0" dirty="0" smtClean="0"/>
                        <a:t> noktasını gösterme</a:t>
                      </a:r>
                      <a:endParaRPr lang="tr-TR" dirty="0"/>
                    </a:p>
                  </a:txBody>
                  <a:tcPr/>
                </a:tc>
              </a:tr>
              <a:tr h="347862"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showpos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Pozitif işaretini</a:t>
                      </a:r>
                      <a:r>
                        <a:rPr lang="tr-TR" baseline="0" dirty="0" smtClean="0"/>
                        <a:t> göster</a:t>
                      </a:r>
                      <a:endParaRPr lang="tr-TR" dirty="0"/>
                    </a:p>
                  </a:txBody>
                  <a:tcPr/>
                </a:tc>
              </a:tr>
              <a:tr h="347862"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noshowpos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dirty="0" smtClean="0"/>
                        <a:t>Pozitif işaretini</a:t>
                      </a:r>
                      <a:r>
                        <a:rPr lang="tr-TR" baseline="0" dirty="0" smtClean="0"/>
                        <a:t> gösterme</a:t>
                      </a:r>
                      <a:endParaRPr lang="tr-TR" dirty="0"/>
                    </a:p>
                  </a:txBody>
                  <a:tcPr/>
                </a:tc>
              </a:tr>
              <a:tr h="347862"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skipws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Özel karakteri atla</a:t>
                      </a:r>
                      <a:endParaRPr lang="tr-TR" dirty="0"/>
                    </a:p>
                  </a:txBody>
                  <a:tcPr/>
                </a:tc>
              </a:tr>
              <a:tr h="347862"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noskipws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Özle karakteri atlama</a:t>
                      </a:r>
                      <a:endParaRPr lang="tr-TR" dirty="0"/>
                    </a:p>
                  </a:txBody>
                  <a:tcPr/>
                </a:tc>
              </a:tr>
              <a:tr h="347862"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uppercase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Büyük harfe dönüştür</a:t>
                      </a:r>
                      <a:endParaRPr lang="tr-TR" dirty="0"/>
                    </a:p>
                  </a:txBody>
                  <a:tcPr/>
                </a:tc>
              </a:tr>
              <a:tr h="347862"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nouppercase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Büyük harfe dönüştürme</a:t>
                      </a:r>
                      <a:endParaRPr lang="tr-TR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/>
              <a:t>Çıkış Komutları</a:t>
            </a:r>
            <a:br>
              <a:rPr lang="tr-TR" b="1" dirty="0" smtClean="0"/>
            </a:br>
            <a:r>
              <a:rPr lang="tr-TR" b="1" dirty="0" err="1" smtClean="0">
                <a:solidFill>
                  <a:srgbClr val="FF0000"/>
                </a:solidFill>
              </a:rPr>
              <a:t>cout</a:t>
            </a:r>
            <a:endParaRPr lang="tr-TR" dirty="0">
              <a:solidFill>
                <a:srgbClr val="FF0000"/>
              </a:solidFill>
            </a:endParaRPr>
          </a:p>
        </p:txBody>
      </p:sp>
      <p:sp>
        <p:nvSpPr>
          <p:cNvPr id="5" name="4 İçerik Yer Tutucusu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 algn="ctr">
              <a:buNone/>
            </a:pPr>
            <a:r>
              <a:rPr lang="tr-TR" b="1" dirty="0" smtClean="0">
                <a:solidFill>
                  <a:srgbClr val="FF0000"/>
                </a:solidFill>
              </a:rPr>
              <a:t>Sayısal taban biçimleyicileri</a:t>
            </a:r>
            <a:endParaRPr lang="tr-TR" b="1" dirty="0" smtClean="0">
              <a:solidFill>
                <a:srgbClr val="FF0000"/>
              </a:solidFill>
            </a:endParaRPr>
          </a:p>
          <a:p>
            <a:endParaRPr lang="tr-TR" dirty="0" smtClean="0"/>
          </a:p>
          <a:p>
            <a:endParaRPr lang="tr-TR" dirty="0" smtClean="0"/>
          </a:p>
          <a:p>
            <a:endParaRPr lang="tr-TR" dirty="0" smtClean="0"/>
          </a:p>
          <a:p>
            <a:endParaRPr lang="tr-TR" dirty="0" smtClean="0"/>
          </a:p>
          <a:p>
            <a:pPr marL="274320" lvl="1" algn="ctr">
              <a:spcBef>
                <a:spcPts val="600"/>
              </a:spcBef>
              <a:buClr>
                <a:schemeClr val="accent1"/>
              </a:buClr>
              <a:buNone/>
            </a:pPr>
            <a:endParaRPr lang="tr-TR" b="1" dirty="0" smtClean="0">
              <a:solidFill>
                <a:srgbClr val="FF0000"/>
              </a:solidFill>
            </a:endParaRPr>
          </a:p>
          <a:p>
            <a:pPr marL="274320" lvl="1" algn="ctr">
              <a:spcBef>
                <a:spcPts val="600"/>
              </a:spcBef>
              <a:buClr>
                <a:schemeClr val="accent1"/>
              </a:buClr>
              <a:buNone/>
            </a:pPr>
            <a:r>
              <a:rPr lang="tr-TR" b="1" dirty="0" smtClean="0">
                <a:solidFill>
                  <a:srgbClr val="FF0000"/>
                </a:solidFill>
              </a:rPr>
              <a:t>Kayan nokta biçimleyicileri</a:t>
            </a:r>
            <a:endParaRPr lang="tr-TR" b="1" dirty="0" smtClean="0">
              <a:solidFill>
                <a:srgbClr val="FF0000"/>
              </a:solidFill>
            </a:endParaRPr>
          </a:p>
          <a:p>
            <a:pPr algn="ctr"/>
            <a:endParaRPr lang="tr-TR" dirty="0"/>
          </a:p>
        </p:txBody>
      </p:sp>
      <p:graphicFrame>
        <p:nvGraphicFramePr>
          <p:cNvPr id="9" name="8 Tablo"/>
          <p:cNvGraphicFramePr>
            <a:graphicFrameLocks noGrp="1"/>
          </p:cNvGraphicFramePr>
          <p:nvPr/>
        </p:nvGraphicFramePr>
        <p:xfrm>
          <a:off x="971600" y="1844824"/>
          <a:ext cx="7200800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224"/>
                <a:gridCol w="5184576"/>
              </a:tblGrid>
              <a:tr h="347862">
                <a:tc>
                  <a:txBody>
                    <a:bodyPr/>
                    <a:lstStyle/>
                    <a:p>
                      <a:r>
                        <a:rPr lang="tr-TR" dirty="0" smtClean="0"/>
                        <a:t>Biçimleyici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Görevi</a:t>
                      </a:r>
                      <a:endParaRPr lang="tr-TR" dirty="0"/>
                    </a:p>
                  </a:txBody>
                  <a:tcPr/>
                </a:tc>
              </a:tr>
              <a:tr h="354320"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dec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10 tabanı</a:t>
                      </a:r>
                      <a:endParaRPr lang="tr-TR" dirty="0"/>
                    </a:p>
                  </a:txBody>
                  <a:tcPr/>
                </a:tc>
              </a:tr>
              <a:tr h="347862"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hex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16 tabanı</a:t>
                      </a:r>
                      <a:endParaRPr lang="tr-TR" dirty="0"/>
                    </a:p>
                  </a:txBody>
                  <a:tcPr/>
                </a:tc>
              </a:tr>
              <a:tr h="347862"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oct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8 tabanı</a:t>
                      </a:r>
                      <a:endParaRPr lang="tr-TR" dirty="0"/>
                    </a:p>
                  </a:txBody>
                  <a:tcPr/>
                </a:tc>
              </a:tr>
              <a:tr h="347862"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setbase</a:t>
                      </a:r>
                      <a:r>
                        <a:rPr lang="tr-TR" dirty="0" smtClean="0"/>
                        <a:t>(</a:t>
                      </a:r>
                      <a:r>
                        <a:rPr lang="tr-TR" i="1" dirty="0" smtClean="0"/>
                        <a:t>taban</a:t>
                      </a:r>
                      <a:r>
                        <a:rPr lang="tr-TR" dirty="0" smtClean="0"/>
                        <a:t>)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Taban ayarla</a:t>
                      </a:r>
                      <a:endParaRPr lang="tr-TR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5 Tablo"/>
          <p:cNvGraphicFramePr>
            <a:graphicFrameLocks noGrp="1"/>
          </p:cNvGraphicFramePr>
          <p:nvPr/>
        </p:nvGraphicFramePr>
        <p:xfrm>
          <a:off x="971600" y="4509120"/>
          <a:ext cx="7200800" cy="1463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224"/>
                <a:gridCol w="5184576"/>
              </a:tblGrid>
              <a:tr h="347862">
                <a:tc>
                  <a:txBody>
                    <a:bodyPr/>
                    <a:lstStyle/>
                    <a:p>
                      <a:r>
                        <a:rPr lang="tr-TR" dirty="0" smtClean="0"/>
                        <a:t>Biçimleyici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Görevi</a:t>
                      </a:r>
                      <a:endParaRPr lang="tr-TR" dirty="0"/>
                    </a:p>
                  </a:txBody>
                  <a:tcPr/>
                </a:tc>
              </a:tr>
              <a:tr h="354320"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fixed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Sabit noktalı gösterim kullan</a:t>
                      </a:r>
                      <a:endParaRPr lang="tr-TR" dirty="0"/>
                    </a:p>
                  </a:txBody>
                  <a:tcPr/>
                </a:tc>
              </a:tr>
              <a:tr h="347862"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scientific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Bilimsel</a:t>
                      </a:r>
                      <a:r>
                        <a:rPr lang="tr-TR" baseline="0" dirty="0" smtClean="0"/>
                        <a:t> gösterim kullan</a:t>
                      </a:r>
                      <a:endParaRPr lang="tr-TR" dirty="0"/>
                    </a:p>
                  </a:txBody>
                  <a:tcPr/>
                </a:tc>
              </a:tr>
              <a:tr h="347862">
                <a:tc>
                  <a:txBody>
                    <a:bodyPr/>
                    <a:lstStyle/>
                    <a:p>
                      <a:r>
                        <a:rPr lang="tr-TR" dirty="0" err="1" smtClean="0"/>
                        <a:t>setprecision</a:t>
                      </a:r>
                      <a:r>
                        <a:rPr lang="tr-TR" dirty="0" smtClean="0"/>
                        <a:t>(</a:t>
                      </a:r>
                      <a:r>
                        <a:rPr lang="tr-TR" i="1" dirty="0" smtClean="0"/>
                        <a:t>n</a:t>
                      </a:r>
                      <a:r>
                        <a:rPr lang="tr-TR" dirty="0" smtClean="0"/>
                        <a:t>)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Ondalık basamak sayısını ayarla</a:t>
                      </a:r>
                      <a:endParaRPr lang="tr-TR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/>
              <a:t>Çıkış Komutları</a:t>
            </a:r>
            <a:br>
              <a:rPr lang="tr-TR" b="1" dirty="0" smtClean="0"/>
            </a:br>
            <a:r>
              <a:rPr lang="tr-TR" b="1" dirty="0" err="1" smtClean="0">
                <a:solidFill>
                  <a:srgbClr val="FF0000"/>
                </a:solidFill>
              </a:rPr>
              <a:t>cout</a:t>
            </a:r>
            <a:r>
              <a:rPr lang="tr-TR" b="1" dirty="0" smtClean="0">
                <a:solidFill>
                  <a:srgbClr val="FF0000"/>
                </a:solidFill>
              </a:rPr>
              <a:t> </a:t>
            </a:r>
            <a:endParaRPr lang="tr-TR" dirty="0">
              <a:solidFill>
                <a:srgbClr val="FF0000"/>
              </a:solidFill>
            </a:endParaRPr>
          </a:p>
        </p:txBody>
      </p:sp>
      <p:sp>
        <p:nvSpPr>
          <p:cNvPr id="5" name="4 İçerik Yer Tutucusu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 algn="ctr">
              <a:buNone/>
            </a:pPr>
            <a:r>
              <a:rPr lang="tr-TR" b="1" dirty="0" err="1" smtClean="0">
                <a:solidFill>
                  <a:srgbClr val="FF0000"/>
                </a:solidFill>
              </a:rPr>
              <a:t>C’de</a:t>
            </a:r>
            <a:r>
              <a:rPr lang="tr-TR" b="1" dirty="0" smtClean="0">
                <a:solidFill>
                  <a:srgbClr val="FF0000"/>
                </a:solidFill>
              </a:rPr>
              <a:t> yer alıp C++’da da kullanılabilen çıkış biçimleyicileri</a:t>
            </a:r>
            <a:endParaRPr lang="tr-TR" b="1" dirty="0" smtClean="0">
              <a:solidFill>
                <a:srgbClr val="FF0000"/>
              </a:solidFill>
            </a:endParaRPr>
          </a:p>
          <a:p>
            <a:endParaRPr lang="tr-TR" dirty="0" smtClean="0"/>
          </a:p>
          <a:p>
            <a:endParaRPr lang="tr-TR" dirty="0" smtClean="0"/>
          </a:p>
          <a:p>
            <a:endParaRPr lang="tr-TR" dirty="0" smtClean="0"/>
          </a:p>
          <a:p>
            <a:endParaRPr lang="tr-TR" dirty="0" smtClean="0"/>
          </a:p>
        </p:txBody>
      </p:sp>
      <p:graphicFrame>
        <p:nvGraphicFramePr>
          <p:cNvPr id="9" name="8 Tablo"/>
          <p:cNvGraphicFramePr>
            <a:graphicFrameLocks noGrp="1"/>
          </p:cNvGraphicFramePr>
          <p:nvPr/>
        </p:nvGraphicFramePr>
        <p:xfrm>
          <a:off x="1043608" y="1628800"/>
          <a:ext cx="7200800" cy="502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224"/>
                <a:gridCol w="5184576"/>
              </a:tblGrid>
              <a:tr h="312035"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Biçimleyici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600" dirty="0" smtClean="0"/>
                        <a:t>Görevi</a:t>
                      </a:r>
                      <a:endParaRPr lang="tr-TR" sz="1600" dirty="0"/>
                    </a:p>
                  </a:txBody>
                  <a:tcPr/>
                </a:tc>
              </a:tr>
              <a:tr h="312035"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\n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600" dirty="0" smtClean="0"/>
                        <a:t>İmleci bir alt</a:t>
                      </a:r>
                      <a:r>
                        <a:rPr lang="tr-TR" sz="1600" baseline="0" dirty="0" smtClean="0"/>
                        <a:t> satıra geçir</a:t>
                      </a:r>
                      <a:endParaRPr lang="tr-TR" sz="1600" dirty="0"/>
                    </a:p>
                  </a:txBody>
                  <a:tcPr/>
                </a:tc>
              </a:tr>
              <a:tr h="312035"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\r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600" dirty="0" smtClean="0"/>
                        <a:t>İmlecin</a:t>
                      </a:r>
                      <a:r>
                        <a:rPr lang="tr-TR" sz="1600" baseline="0" dirty="0" smtClean="0"/>
                        <a:t> bulunduğun satırın başına gel</a:t>
                      </a:r>
                      <a:endParaRPr lang="tr-TR" sz="1600" dirty="0"/>
                    </a:p>
                  </a:txBody>
                  <a:tcPr/>
                </a:tc>
              </a:tr>
              <a:tr h="312035"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\b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600" dirty="0" smtClean="0"/>
                        <a:t>İmleci bir sütun geri getir</a:t>
                      </a:r>
                      <a:endParaRPr lang="tr-TR" sz="1600" dirty="0"/>
                    </a:p>
                  </a:txBody>
                  <a:tcPr/>
                </a:tc>
              </a:tr>
              <a:tr h="312035"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\a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600" dirty="0" smtClean="0"/>
                        <a:t>Zil (</a:t>
                      </a:r>
                      <a:r>
                        <a:rPr lang="tr-TR" sz="1600" dirty="0" err="1" smtClean="0"/>
                        <a:t>beep</a:t>
                      </a:r>
                      <a:r>
                        <a:rPr lang="tr-TR" sz="1600" dirty="0" smtClean="0"/>
                        <a:t>)</a:t>
                      </a:r>
                      <a:r>
                        <a:rPr lang="tr-TR" sz="1600" baseline="0" dirty="0" smtClean="0"/>
                        <a:t> sesi ver</a:t>
                      </a:r>
                      <a:endParaRPr lang="tr-TR" sz="1600" dirty="0"/>
                    </a:p>
                  </a:txBody>
                  <a:tcPr/>
                </a:tc>
              </a:tr>
              <a:tr h="312035"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\t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600" dirty="0" smtClean="0"/>
                        <a:t>Yatay </a:t>
                      </a:r>
                      <a:r>
                        <a:rPr lang="tr-TR" sz="1600" dirty="0" err="1" smtClean="0"/>
                        <a:t>tab</a:t>
                      </a:r>
                      <a:r>
                        <a:rPr lang="tr-TR" sz="1600" dirty="0" smtClean="0"/>
                        <a:t> yap</a:t>
                      </a:r>
                      <a:endParaRPr lang="tr-TR" sz="1600" dirty="0"/>
                    </a:p>
                  </a:txBody>
                  <a:tcPr/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dirty="0" smtClean="0"/>
                        <a:t>\v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dirty="0" smtClean="0"/>
                        <a:t>Düşey </a:t>
                      </a:r>
                      <a:r>
                        <a:rPr lang="tr-TR" sz="1600" dirty="0" err="1" smtClean="0"/>
                        <a:t>tab</a:t>
                      </a:r>
                      <a:r>
                        <a:rPr lang="tr-TR" sz="1600" dirty="0" smtClean="0"/>
                        <a:t> yap</a:t>
                      </a:r>
                      <a:endParaRPr lang="tr-TR" sz="1600" dirty="0"/>
                    </a:p>
                  </a:txBody>
                  <a:tcPr/>
                </a:tc>
              </a:tr>
              <a:tr h="312035"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\f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600" dirty="0" smtClean="0"/>
                        <a:t>Yazıcı</a:t>
                      </a:r>
                      <a:r>
                        <a:rPr lang="tr-TR" sz="1600" baseline="0" dirty="0" smtClean="0"/>
                        <a:t> için yeni sayfa başı yap</a:t>
                      </a:r>
                      <a:endParaRPr lang="tr-TR" sz="1600" dirty="0"/>
                    </a:p>
                  </a:txBody>
                  <a:tcPr/>
                </a:tc>
              </a:tr>
              <a:tr h="312035"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\\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dirty="0" smtClean="0"/>
                        <a:t>\</a:t>
                      </a:r>
                      <a:endParaRPr lang="tr-TR" sz="1600" dirty="0"/>
                    </a:p>
                  </a:txBody>
                  <a:tcPr/>
                </a:tc>
              </a:tr>
              <a:tr h="312035"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\”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600" dirty="0" smtClean="0"/>
                        <a:t>“</a:t>
                      </a:r>
                      <a:endParaRPr lang="tr-TR" sz="1600" dirty="0"/>
                    </a:p>
                  </a:txBody>
                  <a:tcPr/>
                </a:tc>
              </a:tr>
              <a:tr h="312035"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\’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600" dirty="0" smtClean="0"/>
                        <a:t>‘</a:t>
                      </a:r>
                      <a:endParaRPr lang="tr-TR" sz="1600" dirty="0"/>
                    </a:p>
                  </a:txBody>
                  <a:tcPr/>
                </a:tc>
              </a:tr>
              <a:tr h="312035"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\?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600" dirty="0" smtClean="0"/>
                        <a:t>?</a:t>
                      </a:r>
                      <a:endParaRPr lang="tr-TR" sz="1600" dirty="0"/>
                    </a:p>
                  </a:txBody>
                  <a:tcPr/>
                </a:tc>
              </a:tr>
              <a:tr h="312035"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\</a:t>
                      </a:r>
                      <a:r>
                        <a:rPr lang="tr-TR" sz="1600" dirty="0" err="1" smtClean="0"/>
                        <a:t>ddd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600" dirty="0" smtClean="0"/>
                        <a:t>8 tabanındaki sayının ASCII karşılığı</a:t>
                      </a:r>
                      <a:endParaRPr lang="tr-TR" sz="1600" dirty="0"/>
                    </a:p>
                  </a:txBody>
                  <a:tcPr/>
                </a:tc>
              </a:tr>
              <a:tr h="312035"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\</a:t>
                      </a:r>
                      <a:r>
                        <a:rPr lang="tr-TR" sz="1600" dirty="0" err="1" smtClean="0"/>
                        <a:t>xddd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dirty="0" smtClean="0"/>
                        <a:t>16 tabanındaki sayının ASCII karşılığı</a:t>
                      </a:r>
                      <a:endParaRPr lang="tr-TR" sz="1600" dirty="0"/>
                    </a:p>
                  </a:txBody>
                  <a:tcPr/>
                </a:tc>
              </a:tr>
              <a:tr h="312035"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\0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600" dirty="0" smtClean="0"/>
                        <a:t>NULL</a:t>
                      </a:r>
                      <a:endParaRPr lang="tr-TR" sz="1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/>
              <a:t>Çıkış Komutları (Örnek 1)</a:t>
            </a:r>
            <a:r>
              <a:rPr lang="tr-TR" b="1" dirty="0" smtClean="0"/>
              <a:t/>
            </a:r>
            <a:br>
              <a:rPr lang="tr-TR" b="1" dirty="0" smtClean="0"/>
            </a:br>
            <a:r>
              <a:rPr lang="tr-TR" b="1" dirty="0" err="1" smtClean="0">
                <a:solidFill>
                  <a:srgbClr val="FF0000"/>
                </a:solidFill>
              </a:rPr>
              <a:t>cout</a:t>
            </a:r>
            <a:endParaRPr lang="tr-TR" dirty="0"/>
          </a:p>
        </p:txBody>
      </p:sp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3" y="1196752"/>
            <a:ext cx="4608512" cy="18604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28724" y="3501008"/>
            <a:ext cx="4926380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196752"/>
            <a:ext cx="8009202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/>
              <a:t>Giriş – Çıkış Komutu (Örnek 2)</a:t>
            </a:r>
            <a:br>
              <a:rPr lang="tr-TR" b="1" dirty="0" smtClean="0"/>
            </a:br>
            <a:r>
              <a:rPr lang="tr-TR" b="1" dirty="0" smtClean="0">
                <a:solidFill>
                  <a:srgbClr val="FF0000"/>
                </a:solidFill>
              </a:rPr>
              <a:t>cin</a:t>
            </a:r>
            <a:r>
              <a:rPr lang="tr-TR" b="1" dirty="0" smtClean="0"/>
              <a:t> ve </a:t>
            </a:r>
            <a:r>
              <a:rPr lang="tr-TR" b="1" dirty="0" err="1" smtClean="0">
                <a:solidFill>
                  <a:srgbClr val="FF0000"/>
                </a:solidFill>
              </a:rPr>
              <a:t>cout</a:t>
            </a:r>
            <a:endParaRPr lang="tr-TR" b="1" dirty="0">
              <a:solidFill>
                <a:srgbClr val="FF0000"/>
              </a:solidFill>
            </a:endParaRPr>
          </a:p>
        </p:txBody>
      </p:sp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4239504"/>
            <a:ext cx="4525153" cy="1925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/>
              <a:t>Giriş – Çıkış Komutu </a:t>
            </a:r>
            <a:r>
              <a:rPr lang="tr-TR" b="1" dirty="0" smtClean="0"/>
              <a:t>(Örnek 3)</a:t>
            </a:r>
            <a:r>
              <a:rPr lang="tr-TR" b="1" dirty="0" smtClean="0"/>
              <a:t/>
            </a:r>
            <a:br>
              <a:rPr lang="tr-TR" b="1" dirty="0" smtClean="0"/>
            </a:br>
            <a:r>
              <a:rPr lang="tr-TR" b="1" dirty="0" smtClean="0">
                <a:solidFill>
                  <a:srgbClr val="FF0000"/>
                </a:solidFill>
              </a:rPr>
              <a:t>cin</a:t>
            </a:r>
            <a:r>
              <a:rPr lang="tr-TR" b="1" dirty="0" smtClean="0"/>
              <a:t> ve </a:t>
            </a:r>
            <a:r>
              <a:rPr lang="tr-TR" b="1" dirty="0" err="1" smtClean="0">
                <a:solidFill>
                  <a:srgbClr val="FF0000"/>
                </a:solidFill>
              </a:rPr>
              <a:t>cout</a:t>
            </a:r>
            <a:endParaRPr lang="tr-TR" dirty="0"/>
          </a:p>
        </p:txBody>
      </p:sp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11" y="1299468"/>
            <a:ext cx="8424938" cy="3209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4077072"/>
            <a:ext cx="5112568" cy="21556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/>
              <a:t>Kapsam Çözümleyici Operatör </a:t>
            </a:r>
            <a:r>
              <a:rPr lang="tr-TR" b="1" dirty="0" smtClean="0">
                <a:solidFill>
                  <a:srgbClr val="FF0000"/>
                </a:solidFill>
              </a:rPr>
              <a:t>::</a:t>
            </a:r>
            <a:endParaRPr lang="tr-TR" b="1" dirty="0">
              <a:solidFill>
                <a:srgbClr val="FF0000"/>
              </a:solidFill>
            </a:endParaRPr>
          </a:p>
        </p:txBody>
      </p:sp>
      <p:pic>
        <p:nvPicPr>
          <p:cNvPr id="5427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340768"/>
            <a:ext cx="3600400" cy="2569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8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4365104"/>
            <a:ext cx="3756501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9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1340768"/>
            <a:ext cx="3312368" cy="2477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/>
              <a:t>Kapsam Çözümleyici Operatör </a:t>
            </a:r>
            <a:r>
              <a:rPr lang="tr-TR" b="1" dirty="0" smtClean="0">
                <a:solidFill>
                  <a:srgbClr val="FF0000"/>
                </a:solidFill>
              </a:rPr>
              <a:t>::</a:t>
            </a:r>
            <a:endParaRPr lang="tr-TR" b="1" dirty="0">
              <a:solidFill>
                <a:srgbClr val="FF000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542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8648" y="1268760"/>
            <a:ext cx="4989456" cy="265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60750" y="4149080"/>
            <a:ext cx="5380708" cy="19381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/>
              <a:t>Döngü Komutları</a:t>
            </a:r>
            <a:endParaRPr lang="tr-TR" b="1" dirty="0"/>
          </a:p>
        </p:txBody>
      </p:sp>
      <p:sp>
        <p:nvSpPr>
          <p:cNvPr id="3" name="2 İçerik Yer Tutucusu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tr-TR" dirty="0" smtClean="0"/>
              <a:t>Tekrarlı ya da </a:t>
            </a:r>
            <a:r>
              <a:rPr lang="tr-TR" dirty="0" err="1" smtClean="0"/>
              <a:t>ardışıl</a:t>
            </a:r>
            <a:r>
              <a:rPr lang="tr-TR" dirty="0" smtClean="0"/>
              <a:t> işlemlerin yapılmasını sağlarlar.</a:t>
            </a:r>
          </a:p>
          <a:p>
            <a:endParaRPr lang="tr-TR" dirty="0" smtClean="0"/>
          </a:p>
          <a:p>
            <a:r>
              <a:rPr lang="tr-TR" dirty="0" smtClean="0"/>
              <a:t>Üç grupta değerlendirilebilirler;</a:t>
            </a:r>
          </a:p>
          <a:p>
            <a:endParaRPr lang="tr-TR" dirty="0" smtClean="0"/>
          </a:p>
          <a:p>
            <a:pPr lvl="1"/>
            <a:r>
              <a:rPr lang="tr-TR" dirty="0" smtClean="0"/>
              <a:t>Sayıcılı döngü: </a:t>
            </a:r>
            <a:r>
              <a:rPr lang="tr-TR" i="1" dirty="0" smtClean="0"/>
              <a:t>Döngü işlemi bir sayaca bağlı</a:t>
            </a:r>
          </a:p>
          <a:p>
            <a:pPr lvl="1"/>
            <a:endParaRPr lang="tr-TR" dirty="0" smtClean="0"/>
          </a:p>
          <a:p>
            <a:pPr lvl="1"/>
            <a:r>
              <a:rPr lang="tr-TR" dirty="0" smtClean="0"/>
              <a:t>Ön koşullu döngü: </a:t>
            </a:r>
            <a:r>
              <a:rPr lang="tr-TR" i="1" dirty="0" smtClean="0"/>
              <a:t>Döngü işlemi </a:t>
            </a:r>
            <a:r>
              <a:rPr lang="tr-TR" i="1" dirty="0" smtClean="0"/>
              <a:t>koşullara bağlı </a:t>
            </a:r>
            <a:r>
              <a:rPr lang="tr-TR" sz="1800" i="1" dirty="0" smtClean="0"/>
              <a:t>(öncesinde kontrol)</a:t>
            </a:r>
          </a:p>
          <a:p>
            <a:pPr lvl="1"/>
            <a:endParaRPr lang="tr-TR" sz="1800" dirty="0" smtClean="0"/>
          </a:p>
          <a:p>
            <a:pPr lvl="1"/>
            <a:r>
              <a:rPr lang="tr-TR" dirty="0" smtClean="0"/>
              <a:t>Son </a:t>
            </a:r>
            <a:r>
              <a:rPr lang="tr-TR" dirty="0" smtClean="0"/>
              <a:t>koşullu döngü: </a:t>
            </a:r>
            <a:r>
              <a:rPr lang="tr-TR" i="1" dirty="0" smtClean="0"/>
              <a:t>Döngü işlemi koşullara bağlı </a:t>
            </a:r>
            <a:r>
              <a:rPr lang="tr-TR" sz="1800" i="1" dirty="0" smtClean="0"/>
              <a:t>(sonunda kontrol) 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[do while loop structure]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1268760"/>
            <a:ext cx="2665462" cy="4886682"/>
          </a:xfrm>
          <a:prstGeom prst="rect">
            <a:avLst/>
          </a:prstGeom>
          <a:noFill/>
        </p:spPr>
      </p:pic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/>
              <a:t>Döngü Komutları</a:t>
            </a:r>
            <a:br>
              <a:rPr lang="tr-TR" b="1" dirty="0" smtClean="0"/>
            </a:br>
            <a:r>
              <a:rPr lang="tr-TR" b="1" dirty="0" err="1" smtClean="0">
                <a:solidFill>
                  <a:srgbClr val="FF0000"/>
                </a:solidFill>
              </a:rPr>
              <a:t>for</a:t>
            </a:r>
            <a:endParaRPr lang="tr-TR" b="1" dirty="0">
              <a:solidFill>
                <a:srgbClr val="FF000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endParaRPr lang="tr-TR" dirty="0" smtClean="0"/>
          </a:p>
          <a:p>
            <a:pPr>
              <a:buNone/>
            </a:pPr>
            <a:r>
              <a:rPr lang="tr-TR" b="1" dirty="0" err="1" smtClean="0">
                <a:solidFill>
                  <a:srgbClr val="FF0000"/>
                </a:solidFill>
              </a:rPr>
              <a:t>f</a:t>
            </a:r>
            <a:r>
              <a:rPr lang="tr-TR" b="1" dirty="0" err="1" smtClean="0">
                <a:solidFill>
                  <a:srgbClr val="FF0000"/>
                </a:solidFill>
              </a:rPr>
              <a:t>or</a:t>
            </a:r>
            <a:r>
              <a:rPr lang="tr-TR" b="1" dirty="0" smtClean="0">
                <a:solidFill>
                  <a:srgbClr val="FF0000"/>
                </a:solidFill>
              </a:rPr>
              <a:t> (</a:t>
            </a:r>
            <a:r>
              <a:rPr lang="tr-TR" dirty="0" smtClean="0"/>
              <a:t> tip </a:t>
            </a:r>
            <a:r>
              <a:rPr lang="tr-TR" dirty="0" err="1" smtClean="0"/>
              <a:t>baslangic</a:t>
            </a:r>
            <a:r>
              <a:rPr lang="tr-TR" dirty="0" smtClean="0"/>
              <a:t>_</a:t>
            </a:r>
            <a:r>
              <a:rPr lang="tr-TR" dirty="0" err="1" smtClean="0"/>
              <a:t>degeri</a:t>
            </a:r>
            <a:r>
              <a:rPr lang="tr-TR" dirty="0" smtClean="0"/>
              <a:t> </a:t>
            </a:r>
            <a:r>
              <a:rPr lang="tr-TR" b="1" dirty="0" smtClean="0">
                <a:solidFill>
                  <a:srgbClr val="FF0000"/>
                </a:solidFill>
              </a:rPr>
              <a:t>; </a:t>
            </a:r>
            <a:r>
              <a:rPr lang="tr-TR" dirty="0" err="1" smtClean="0"/>
              <a:t>kosul</a:t>
            </a:r>
            <a:r>
              <a:rPr lang="tr-TR" b="1" dirty="0" smtClean="0">
                <a:solidFill>
                  <a:srgbClr val="FF0000"/>
                </a:solidFill>
              </a:rPr>
              <a:t>;</a:t>
            </a:r>
            <a:r>
              <a:rPr lang="tr-TR" dirty="0" smtClean="0"/>
              <a:t> </a:t>
            </a:r>
            <a:r>
              <a:rPr lang="tr-TR" dirty="0" err="1" smtClean="0"/>
              <a:t>artim</a:t>
            </a:r>
            <a:r>
              <a:rPr lang="tr-TR" b="1" dirty="0" smtClean="0">
                <a:solidFill>
                  <a:srgbClr val="FF0000"/>
                </a:solidFill>
              </a:rPr>
              <a:t>)</a:t>
            </a:r>
          </a:p>
          <a:p>
            <a:pPr>
              <a:buNone/>
            </a:pPr>
            <a:r>
              <a:rPr lang="tr-TR" b="1" dirty="0" smtClean="0">
                <a:solidFill>
                  <a:srgbClr val="FF0000"/>
                </a:solidFill>
              </a:rPr>
              <a:t>{</a:t>
            </a:r>
          </a:p>
          <a:p>
            <a:pPr>
              <a:buNone/>
            </a:pPr>
            <a:r>
              <a:rPr lang="tr-TR" dirty="0" smtClean="0"/>
              <a:t>…………………</a:t>
            </a:r>
            <a:endParaRPr lang="tr-TR" dirty="0" smtClean="0"/>
          </a:p>
          <a:p>
            <a:pPr>
              <a:buNone/>
            </a:pPr>
            <a:r>
              <a:rPr lang="tr-TR" dirty="0" smtClean="0"/>
              <a:t>…………………</a:t>
            </a:r>
          </a:p>
          <a:p>
            <a:pPr>
              <a:buNone/>
            </a:pPr>
            <a:r>
              <a:rPr lang="tr-TR" b="1" dirty="0" smtClean="0">
                <a:solidFill>
                  <a:srgbClr val="FF0000"/>
                </a:solidFill>
              </a:rPr>
              <a:t>}</a:t>
            </a:r>
          </a:p>
          <a:p>
            <a:pPr>
              <a:buNone/>
            </a:pPr>
            <a:endParaRPr lang="tr-TR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tr-TR" dirty="0" smtClean="0"/>
              <a:t>Tek komut satırı için {…} açmaya gerek </a:t>
            </a:r>
          </a:p>
          <a:p>
            <a:pPr>
              <a:buNone/>
            </a:pPr>
            <a:r>
              <a:rPr lang="tr-TR" dirty="0" smtClean="0"/>
              <a:t>yoktur</a:t>
            </a:r>
            <a:endParaRPr lang="tr-TR" dirty="0" smtClean="0"/>
          </a:p>
          <a:p>
            <a:pPr>
              <a:buNone/>
            </a:pPr>
            <a:endParaRPr lang="tr-TR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tr-TR" i="1" dirty="0" smtClean="0">
                <a:solidFill>
                  <a:srgbClr val="FF0000"/>
                </a:solidFill>
              </a:rPr>
              <a:t>Koşul sağlandığı sürece döngü</a:t>
            </a:r>
            <a:endParaRPr lang="tr-TR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/>
              <a:t>Döngü </a:t>
            </a:r>
            <a:r>
              <a:rPr lang="tr-TR" b="1" dirty="0" smtClean="0"/>
              <a:t>Komutları (Örnek 4)</a:t>
            </a:r>
            <a:r>
              <a:rPr lang="tr-TR" b="1" dirty="0" smtClean="0"/>
              <a:t/>
            </a:r>
            <a:br>
              <a:rPr lang="tr-TR" b="1" dirty="0" smtClean="0"/>
            </a:br>
            <a:r>
              <a:rPr lang="tr-TR" b="1" dirty="0" err="1" smtClean="0">
                <a:solidFill>
                  <a:srgbClr val="FF0000"/>
                </a:solidFill>
              </a:rPr>
              <a:t>for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268760"/>
            <a:ext cx="7068888" cy="305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4221088"/>
            <a:ext cx="4391025" cy="193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/>
              <a:t>Döngü Komutları</a:t>
            </a:r>
            <a:br>
              <a:rPr lang="tr-TR" b="1" dirty="0" smtClean="0"/>
            </a:br>
            <a:r>
              <a:rPr lang="tr-TR" b="1" dirty="0" err="1" smtClean="0">
                <a:solidFill>
                  <a:srgbClr val="FF0000"/>
                </a:solidFill>
              </a:rPr>
              <a:t>while</a:t>
            </a:r>
            <a:endParaRPr lang="tr-TR" b="1" dirty="0">
              <a:solidFill>
                <a:srgbClr val="FF000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endParaRPr lang="tr-TR" dirty="0" smtClean="0"/>
          </a:p>
          <a:p>
            <a:pPr>
              <a:buNone/>
            </a:pPr>
            <a:r>
              <a:rPr lang="tr-TR" b="1" dirty="0" err="1" smtClean="0">
                <a:solidFill>
                  <a:srgbClr val="FF0000"/>
                </a:solidFill>
              </a:rPr>
              <a:t>while</a:t>
            </a:r>
            <a:r>
              <a:rPr lang="tr-TR" b="1" dirty="0" smtClean="0">
                <a:solidFill>
                  <a:srgbClr val="FF0000"/>
                </a:solidFill>
              </a:rPr>
              <a:t> (</a:t>
            </a:r>
            <a:r>
              <a:rPr lang="tr-TR" dirty="0" smtClean="0"/>
              <a:t> </a:t>
            </a:r>
            <a:r>
              <a:rPr lang="tr-TR" dirty="0" err="1" smtClean="0"/>
              <a:t>kosul</a:t>
            </a:r>
            <a:r>
              <a:rPr lang="tr-TR" b="1" dirty="0" smtClean="0">
                <a:solidFill>
                  <a:srgbClr val="FF0000"/>
                </a:solidFill>
              </a:rPr>
              <a:t>)</a:t>
            </a:r>
          </a:p>
          <a:p>
            <a:pPr>
              <a:buNone/>
            </a:pPr>
            <a:r>
              <a:rPr lang="tr-TR" b="1" dirty="0" smtClean="0">
                <a:solidFill>
                  <a:srgbClr val="FF0000"/>
                </a:solidFill>
              </a:rPr>
              <a:t>{</a:t>
            </a:r>
          </a:p>
          <a:p>
            <a:pPr>
              <a:buNone/>
            </a:pPr>
            <a:r>
              <a:rPr lang="tr-TR" dirty="0" smtClean="0"/>
              <a:t>…………………</a:t>
            </a:r>
            <a:endParaRPr lang="tr-TR" dirty="0" smtClean="0"/>
          </a:p>
          <a:p>
            <a:pPr>
              <a:buNone/>
            </a:pPr>
            <a:r>
              <a:rPr lang="tr-TR" dirty="0" smtClean="0"/>
              <a:t>…………………</a:t>
            </a:r>
          </a:p>
          <a:p>
            <a:pPr>
              <a:buNone/>
            </a:pPr>
            <a:r>
              <a:rPr lang="tr-TR" b="1" dirty="0" smtClean="0">
                <a:solidFill>
                  <a:srgbClr val="FF0000"/>
                </a:solidFill>
              </a:rPr>
              <a:t>}</a:t>
            </a:r>
          </a:p>
          <a:p>
            <a:pPr>
              <a:buNone/>
            </a:pPr>
            <a:endParaRPr lang="tr-TR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tr-TR" dirty="0" smtClean="0"/>
              <a:t>Tek komut satırı için {…} açmaya gerek </a:t>
            </a:r>
          </a:p>
          <a:p>
            <a:pPr>
              <a:buNone/>
            </a:pPr>
            <a:r>
              <a:rPr lang="tr-TR" dirty="0" smtClean="0"/>
              <a:t>yoktur</a:t>
            </a:r>
            <a:endParaRPr lang="tr-TR" dirty="0" smtClean="0"/>
          </a:p>
          <a:p>
            <a:pPr>
              <a:buNone/>
            </a:pPr>
            <a:endParaRPr lang="tr-TR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tr-TR" i="1" dirty="0" smtClean="0">
                <a:solidFill>
                  <a:srgbClr val="FF0000"/>
                </a:solidFill>
              </a:rPr>
              <a:t>Koşul sağlandığı sürece döngü</a:t>
            </a:r>
            <a:endParaRPr lang="tr-TR" i="1" dirty="0">
              <a:solidFill>
                <a:srgbClr val="FF0000"/>
              </a:solidFill>
            </a:endParaRPr>
          </a:p>
        </p:txBody>
      </p:sp>
      <p:pic>
        <p:nvPicPr>
          <p:cNvPr id="55298" name="Picture 2" descr="[while loop structure]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1628800"/>
            <a:ext cx="2619138" cy="41764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/>
              <a:t>Döngü </a:t>
            </a:r>
            <a:r>
              <a:rPr lang="tr-TR" b="1" dirty="0" smtClean="0"/>
              <a:t>Komutları (Örnek 5)</a:t>
            </a:r>
            <a:r>
              <a:rPr lang="tr-TR" b="1" dirty="0" smtClean="0"/>
              <a:t/>
            </a:r>
            <a:br>
              <a:rPr lang="tr-TR" b="1" dirty="0" smtClean="0"/>
            </a:br>
            <a:r>
              <a:rPr lang="tr-TR" b="1" dirty="0" err="1" smtClean="0">
                <a:solidFill>
                  <a:srgbClr val="FF0000"/>
                </a:solidFill>
              </a:rPr>
              <a:t>while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196752"/>
            <a:ext cx="4744740" cy="34546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06732" y="4365104"/>
            <a:ext cx="4334725" cy="1692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[do while loop structure]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1988840"/>
            <a:ext cx="3130277" cy="3553289"/>
          </a:xfrm>
          <a:prstGeom prst="rect">
            <a:avLst/>
          </a:prstGeom>
          <a:noFill/>
        </p:spPr>
      </p:pic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/>
              <a:t>Döngü Komutları</a:t>
            </a:r>
            <a:br>
              <a:rPr lang="tr-TR" b="1" dirty="0" smtClean="0"/>
            </a:br>
            <a:r>
              <a:rPr lang="tr-TR" b="1" dirty="0" smtClean="0">
                <a:solidFill>
                  <a:srgbClr val="FF0000"/>
                </a:solidFill>
              </a:rPr>
              <a:t>do - </a:t>
            </a:r>
            <a:r>
              <a:rPr lang="tr-TR" b="1" dirty="0" err="1" smtClean="0">
                <a:solidFill>
                  <a:srgbClr val="FF0000"/>
                </a:solidFill>
              </a:rPr>
              <a:t>while</a:t>
            </a:r>
            <a:endParaRPr lang="tr-TR" b="1" dirty="0">
              <a:solidFill>
                <a:srgbClr val="FF000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endParaRPr lang="tr-TR" dirty="0" smtClean="0"/>
          </a:p>
          <a:p>
            <a:pPr>
              <a:buNone/>
            </a:pPr>
            <a:r>
              <a:rPr lang="tr-TR" b="1" dirty="0" smtClean="0">
                <a:solidFill>
                  <a:srgbClr val="FF0000"/>
                </a:solidFill>
              </a:rPr>
              <a:t>do {</a:t>
            </a:r>
          </a:p>
          <a:p>
            <a:pPr>
              <a:buNone/>
            </a:pPr>
            <a:r>
              <a:rPr lang="tr-TR" dirty="0" smtClean="0"/>
              <a:t>…………………</a:t>
            </a:r>
            <a:endParaRPr lang="tr-TR" dirty="0" smtClean="0"/>
          </a:p>
          <a:p>
            <a:pPr>
              <a:buNone/>
            </a:pPr>
            <a:r>
              <a:rPr lang="tr-TR" dirty="0" smtClean="0"/>
              <a:t>…………………</a:t>
            </a:r>
          </a:p>
          <a:p>
            <a:pPr>
              <a:buNone/>
            </a:pPr>
            <a:r>
              <a:rPr lang="tr-TR" b="1" dirty="0" smtClean="0">
                <a:solidFill>
                  <a:srgbClr val="FF0000"/>
                </a:solidFill>
              </a:rPr>
              <a:t>}</a:t>
            </a:r>
            <a:r>
              <a:rPr lang="tr-TR" b="1" dirty="0" smtClean="0">
                <a:solidFill>
                  <a:srgbClr val="FF0000"/>
                </a:solidFill>
              </a:rPr>
              <a:t> </a:t>
            </a:r>
            <a:r>
              <a:rPr lang="tr-TR" b="1" dirty="0" err="1" smtClean="0">
                <a:solidFill>
                  <a:srgbClr val="FF0000"/>
                </a:solidFill>
              </a:rPr>
              <a:t>while</a:t>
            </a:r>
            <a:r>
              <a:rPr lang="tr-TR" b="1" dirty="0" smtClean="0">
                <a:solidFill>
                  <a:srgbClr val="FF0000"/>
                </a:solidFill>
              </a:rPr>
              <a:t> (</a:t>
            </a:r>
            <a:r>
              <a:rPr lang="tr-TR" dirty="0" smtClean="0"/>
              <a:t> </a:t>
            </a:r>
            <a:r>
              <a:rPr lang="tr-TR" dirty="0" err="1" smtClean="0"/>
              <a:t>kosul</a:t>
            </a:r>
            <a:r>
              <a:rPr lang="tr-TR" b="1" dirty="0" smtClean="0">
                <a:solidFill>
                  <a:srgbClr val="FF0000"/>
                </a:solidFill>
              </a:rPr>
              <a:t>);</a:t>
            </a:r>
            <a:endParaRPr lang="tr-TR" b="1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tr-TR" b="1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tr-TR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tr-TR" dirty="0" smtClean="0"/>
              <a:t>Tek komut satırı için {…} açmaya gerek </a:t>
            </a:r>
          </a:p>
          <a:p>
            <a:pPr>
              <a:buNone/>
            </a:pPr>
            <a:r>
              <a:rPr lang="tr-TR" dirty="0" smtClean="0"/>
              <a:t>yoktur</a:t>
            </a:r>
            <a:endParaRPr lang="tr-TR" dirty="0" smtClean="0"/>
          </a:p>
          <a:p>
            <a:pPr>
              <a:buNone/>
            </a:pPr>
            <a:endParaRPr lang="tr-TR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tr-TR" i="1" dirty="0" smtClean="0">
                <a:solidFill>
                  <a:srgbClr val="FF0000"/>
                </a:solidFill>
              </a:rPr>
              <a:t>Koşul sağlandığı sürece döngü</a:t>
            </a:r>
          </a:p>
          <a:p>
            <a:pPr>
              <a:buNone/>
            </a:pPr>
            <a:r>
              <a:rPr lang="tr-TR" i="1" dirty="0" smtClean="0">
                <a:solidFill>
                  <a:schemeClr val="bg2">
                    <a:lumMod val="25000"/>
                  </a:schemeClr>
                </a:solidFill>
              </a:rPr>
              <a:t>işlemler en az bir kere gerçekleşir… </a:t>
            </a:r>
            <a:endParaRPr lang="tr-TR" i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/>
              <a:t>Döngü </a:t>
            </a:r>
            <a:r>
              <a:rPr lang="tr-TR" b="1" dirty="0" smtClean="0"/>
              <a:t>Komutları (Örnek 6)</a:t>
            </a:r>
            <a:r>
              <a:rPr lang="tr-TR" b="1" dirty="0" smtClean="0"/>
              <a:t/>
            </a:r>
            <a:br>
              <a:rPr lang="tr-TR" b="1" dirty="0" smtClean="0"/>
            </a:br>
            <a:r>
              <a:rPr lang="tr-TR" b="1" dirty="0" smtClean="0">
                <a:solidFill>
                  <a:srgbClr val="FF0000"/>
                </a:solidFill>
              </a:rPr>
              <a:t>do -</a:t>
            </a:r>
            <a:r>
              <a:rPr lang="tr-TR" b="1" dirty="0" smtClean="0"/>
              <a:t> </a:t>
            </a:r>
            <a:r>
              <a:rPr lang="tr-TR" b="1" dirty="0" err="1" smtClean="0">
                <a:solidFill>
                  <a:srgbClr val="FF0000"/>
                </a:solidFill>
              </a:rPr>
              <a:t>while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3" y="1268760"/>
            <a:ext cx="6183019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6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581128"/>
            <a:ext cx="3933825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6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4581128"/>
            <a:ext cx="3933825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tr-TR" dirty="0" smtClean="0"/>
          </a:p>
          <a:p>
            <a:endParaRPr lang="tr-TR" dirty="0" smtClean="0"/>
          </a:p>
          <a:p>
            <a:endParaRPr lang="tr-TR" dirty="0" smtClean="0"/>
          </a:p>
          <a:p>
            <a:pPr algn="ctr"/>
            <a:endParaRPr lang="tr-TR" dirty="0" smtClean="0"/>
          </a:p>
          <a:p>
            <a:pPr algn="ctr"/>
            <a:r>
              <a:rPr lang="tr-TR" dirty="0" smtClean="0"/>
              <a:t>devam edecek…</a:t>
            </a:r>
            <a:endParaRPr lang="tr-TR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Kaynak">
  <a:themeElements>
    <a:clrScheme name="Kaynak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Kaynak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ynak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351</TotalTime>
  <Words>1135</Words>
  <Application>Microsoft Office PowerPoint</Application>
  <PresentationFormat>Ekran Gösterisi (4:3)</PresentationFormat>
  <Paragraphs>460</Paragraphs>
  <Slides>36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36</vt:i4>
      </vt:variant>
    </vt:vector>
  </HeadingPairs>
  <TitlesOfParts>
    <vt:vector size="37" baseType="lpstr">
      <vt:lpstr>Kaynak</vt:lpstr>
      <vt:lpstr>C++ Yapısı Giriş-Çıkış Komutları Döngü Komutları</vt:lpstr>
      <vt:lpstr>C++ Dilinin Gelişimi</vt:lpstr>
      <vt:lpstr>C++ Program Geliştirme Çevresi</vt:lpstr>
      <vt:lpstr>C++ Temel Özellikleri</vt:lpstr>
      <vt:lpstr>Program Başlığı</vt:lpstr>
      <vt:lpstr>Tanımlama ve Bildirimler</vt:lpstr>
      <vt:lpstr>include</vt:lpstr>
      <vt:lpstr>define ve undef</vt:lpstr>
      <vt:lpstr>typedef</vt:lpstr>
      <vt:lpstr>struct</vt:lpstr>
      <vt:lpstr>enum</vt:lpstr>
      <vt:lpstr>const</vt:lpstr>
      <vt:lpstr>Değişken tipi</vt:lpstr>
      <vt:lpstr>Alt Program Bölümü</vt:lpstr>
      <vt:lpstr>Ana Program Bölümü</vt:lpstr>
      <vt:lpstr>Operatörler</vt:lpstr>
      <vt:lpstr>Giriş Komutları cin</vt:lpstr>
      <vt:lpstr>Giriş Komutları get ve getline</vt:lpstr>
      <vt:lpstr>Çıkış Komutları cout</vt:lpstr>
      <vt:lpstr>Çıkış Komutları cout</vt:lpstr>
      <vt:lpstr>Çıkış Komutları cout</vt:lpstr>
      <vt:lpstr>Çıkış Komutları cout</vt:lpstr>
      <vt:lpstr>Çıkış Komutları cout </vt:lpstr>
      <vt:lpstr>Çıkış Komutları (Örnek 1) cout</vt:lpstr>
      <vt:lpstr>Giriş – Çıkış Komutu (Örnek 2) cin ve cout</vt:lpstr>
      <vt:lpstr>Giriş – Çıkış Komutu (Örnek 3) cin ve cout</vt:lpstr>
      <vt:lpstr>Kapsam Çözümleyici Operatör ::</vt:lpstr>
      <vt:lpstr>Kapsam Çözümleyici Operatör ::</vt:lpstr>
      <vt:lpstr>Döngü Komutları</vt:lpstr>
      <vt:lpstr>Döngü Komutları for</vt:lpstr>
      <vt:lpstr>Döngü Komutları (Örnek 4) for</vt:lpstr>
      <vt:lpstr>Döngü Komutları while</vt:lpstr>
      <vt:lpstr>Döngü Komutları (Örnek 5) while</vt:lpstr>
      <vt:lpstr>Döngü Komutları do - while</vt:lpstr>
      <vt:lpstr>Döngü Komutları (Örnek 6) do - while</vt:lpstr>
      <vt:lpstr>Slayt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C++ Giriş</dc:title>
  <dc:creator>DEMIRLI</dc:creator>
  <cp:lastModifiedBy>DEMIRLI</cp:lastModifiedBy>
  <cp:revision>67</cp:revision>
  <dcterms:created xsi:type="dcterms:W3CDTF">2010-10-17T17:19:48Z</dcterms:created>
  <dcterms:modified xsi:type="dcterms:W3CDTF">2010-10-17T23:24:42Z</dcterms:modified>
</cp:coreProperties>
</file>