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58" r:id="rId8"/>
    <p:sldId id="259" r:id="rId9"/>
    <p:sldId id="264" r:id="rId10"/>
    <p:sldId id="265" r:id="rId11"/>
    <p:sldId id="266" r:id="rId12"/>
    <p:sldId id="267" r:id="rId13"/>
    <p:sldId id="268" r:id="rId14"/>
    <p:sldId id="269" r:id="rId15"/>
    <p:sldId id="272" r:id="rId16"/>
    <p:sldId id="273" r:id="rId17"/>
    <p:sldId id="270" r:id="rId18"/>
    <p:sldId id="274" r:id="rId19"/>
    <p:sldId id="275" r:id="rId20"/>
    <p:sldId id="276" r:id="rId21"/>
    <p:sldId id="271" r:id="rId22"/>
    <p:sldId id="277" r:id="rId23"/>
    <p:sldId id="278" r:id="rId24"/>
    <p:sldId id="279" r:id="rId25"/>
    <p:sldId id="280" r:id="rId26"/>
    <p:sldId id="283" r:id="rId27"/>
    <p:sldId id="281" r:id="rId28"/>
    <p:sldId id="284" r:id="rId29"/>
    <p:sldId id="285" r:id="rId30"/>
    <p:sldId id="282" r:id="rId31"/>
    <p:sldId id="286" r:id="rId32"/>
    <p:sldId id="287" r:id="rId33"/>
    <p:sldId id="288" r:id="rId34"/>
    <p:sldId id="289" r:id="rId35"/>
    <p:sldId id="290" r:id="rId36"/>
    <p:sldId id="292" r:id="rId37"/>
    <p:sldId id="291" r:id="rId38"/>
    <p:sldId id="294" r:id="rId39"/>
    <p:sldId id="295" r:id="rId40"/>
    <p:sldId id="297" r:id="rId41"/>
    <p:sldId id="299" r:id="rId42"/>
    <p:sldId id="300" r:id="rId43"/>
    <p:sldId id="301"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76"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48" y="1577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15.10.2010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15.10.2010</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15.10.2010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15.10.2010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15.10.2010</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15.10.2010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15.10.2010</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15.10.2010</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15.10.2010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b="1" dirty="0" smtClean="0"/>
              <a:t>RELATIONAL </a:t>
            </a:r>
            <a:br>
              <a:rPr lang="tr-TR" b="1" dirty="0" smtClean="0"/>
            </a:br>
            <a:r>
              <a:rPr lang="tr-TR" b="1" dirty="0" smtClean="0"/>
              <a:t>DATABASE MAGAMENT SYSTEM (RDMS)</a:t>
            </a:r>
            <a:endParaRPr lang="tr-TR" b="1" dirty="0"/>
          </a:p>
        </p:txBody>
      </p:sp>
      <p:sp>
        <p:nvSpPr>
          <p:cNvPr id="3" name="2 Alt Başlık"/>
          <p:cNvSpPr>
            <a:spLocks noGrp="1"/>
          </p:cNvSpPr>
          <p:nvPr>
            <p:ph type="subTitle" idx="1"/>
          </p:nvPr>
        </p:nvSpPr>
        <p:spPr/>
        <p:txBody>
          <a:bodyPr/>
          <a:lstStyle/>
          <a:p>
            <a:endParaRPr lang="tr-TR" dirty="0" smtClean="0"/>
          </a:p>
          <a:p>
            <a:endParaRPr lang="tr-TR" dirty="0" smtClean="0"/>
          </a:p>
          <a:p>
            <a:r>
              <a:rPr lang="tr-TR" sz="1100" dirty="0" err="1" smtClean="0"/>
              <a:t>Yard</a:t>
            </a:r>
            <a:r>
              <a:rPr lang="tr-TR" sz="1100" dirty="0" smtClean="0"/>
              <a:t>.</a:t>
            </a:r>
            <a:r>
              <a:rPr lang="tr-TR" sz="1100" dirty="0" err="1" smtClean="0"/>
              <a:t>Doç.Dr</a:t>
            </a:r>
            <a:r>
              <a:rPr lang="tr-TR" sz="1100" dirty="0" smtClean="0"/>
              <a:t>. </a:t>
            </a:r>
            <a:r>
              <a:rPr lang="tr-TR" sz="1100" dirty="0" err="1" smtClean="0"/>
              <a:t>Cihad</a:t>
            </a:r>
            <a:r>
              <a:rPr lang="tr-TR" sz="1100" dirty="0" smtClean="0"/>
              <a:t> DEMİRLİ</a:t>
            </a:r>
            <a:endParaRPr lang="tr-TR"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fontScale="92500" lnSpcReduction="20000"/>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pPr lvl="0"/>
            <a:r>
              <a:rPr lang="tr-TR" b="1" dirty="0" smtClean="0"/>
              <a:t>Anahtar (</a:t>
            </a:r>
            <a:r>
              <a:rPr lang="tr-TR" b="1" dirty="0" err="1" smtClean="0"/>
              <a:t>Key</a:t>
            </a:r>
            <a:r>
              <a:rPr lang="tr-TR" b="1" dirty="0" smtClean="0"/>
              <a:t>) :</a:t>
            </a:r>
            <a:r>
              <a:rPr lang="tr-TR" dirty="0" smtClean="0"/>
              <a:t> Veritabanlarında tablolar arasındaki ilişkiyi sağlamak için tanımlanan bileşenlere anahtar denilir. Veritabanlarında kullanılan ilişkiler için tanımlanan iki türlü anahtar mevcuttur:</a:t>
            </a:r>
          </a:p>
          <a:p>
            <a:pPr lvl="0"/>
            <a:endParaRPr lang="tr-TR" dirty="0" smtClean="0"/>
          </a:p>
          <a:p>
            <a:pPr lvl="1"/>
            <a:r>
              <a:rPr lang="tr-TR" dirty="0" smtClean="0"/>
              <a:t>Birincil anahtar (</a:t>
            </a:r>
            <a:r>
              <a:rPr lang="tr-TR" dirty="0" err="1" smtClean="0"/>
              <a:t>primary</a:t>
            </a:r>
            <a:r>
              <a:rPr lang="tr-TR" dirty="0" smtClean="0"/>
              <a:t> </a:t>
            </a:r>
            <a:r>
              <a:rPr lang="tr-TR" dirty="0" err="1" smtClean="0"/>
              <a:t>key</a:t>
            </a:r>
            <a:r>
              <a:rPr lang="tr-TR" dirty="0" smtClean="0"/>
              <a:t>)</a:t>
            </a:r>
          </a:p>
          <a:p>
            <a:pPr lvl="1"/>
            <a:r>
              <a:rPr lang="tr-TR" dirty="0" smtClean="0"/>
              <a:t>Bağlantı (Dış) anahtarı (</a:t>
            </a:r>
            <a:r>
              <a:rPr lang="tr-TR" dirty="0" err="1" smtClean="0"/>
              <a:t>foreign</a:t>
            </a:r>
            <a:r>
              <a:rPr lang="tr-TR" dirty="0" smtClean="0"/>
              <a:t> </a:t>
            </a:r>
            <a:r>
              <a:rPr lang="tr-TR" dirty="0" err="1" smtClean="0"/>
              <a:t>key</a:t>
            </a:r>
            <a:r>
              <a:rPr lang="tr-TR" dirty="0" smtClean="0"/>
              <a:t>)</a:t>
            </a:r>
            <a:endParaRPr lang="tr-TR" dirty="0"/>
          </a:p>
        </p:txBody>
      </p:sp>
      <p:pic>
        <p:nvPicPr>
          <p:cNvPr id="18433" name="Picture 1"/>
          <p:cNvPicPr>
            <a:picLocks noChangeAspect="1" noChangeArrowheads="1"/>
          </p:cNvPicPr>
          <p:nvPr/>
        </p:nvPicPr>
        <p:blipFill>
          <a:blip r:embed="rId2" cstate="print"/>
          <a:srcRect/>
          <a:stretch>
            <a:fillRect/>
          </a:stretch>
        </p:blipFill>
        <p:spPr bwMode="auto">
          <a:xfrm>
            <a:off x="1979712" y="1556792"/>
            <a:ext cx="5040560" cy="1687239"/>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fontScale="77500" lnSpcReduction="20000"/>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b="1" dirty="0" smtClean="0"/>
              <a:t>Birincil Anahtar (</a:t>
            </a:r>
            <a:r>
              <a:rPr lang="tr-TR" b="1" dirty="0" err="1" smtClean="0"/>
              <a:t>Primary</a:t>
            </a:r>
            <a:r>
              <a:rPr lang="tr-TR" b="1" dirty="0" smtClean="0"/>
              <a:t> </a:t>
            </a:r>
            <a:r>
              <a:rPr lang="tr-TR" b="1" dirty="0" err="1" smtClean="0"/>
              <a:t>Key</a:t>
            </a:r>
            <a:r>
              <a:rPr lang="tr-TR" b="1" dirty="0" smtClean="0"/>
              <a:t>) :</a:t>
            </a:r>
            <a:r>
              <a:rPr lang="tr-TR" dirty="0" smtClean="0"/>
              <a:t> Birincil anahtar, veri tablosundaki bir kaydı temsil eden  </a:t>
            </a:r>
            <a:r>
              <a:rPr lang="tr-TR" u="sng" dirty="0" smtClean="0"/>
              <a:t>benzersiz ve  tek</a:t>
            </a:r>
            <a:r>
              <a:rPr lang="tr-TR" dirty="0" smtClean="0"/>
              <a:t> bir sütundan  (veya sütunlardan) oluşur. Tablodaki kayıtların değerini tek olarak tanımlayan bir alandır. Çünkü anahtar değerleri daima tektir (</a:t>
            </a:r>
            <a:r>
              <a:rPr lang="tr-TR" dirty="0" err="1" smtClean="0"/>
              <a:t>unique</a:t>
            </a:r>
            <a:r>
              <a:rPr lang="tr-TR" dirty="0" smtClean="0"/>
              <a:t>). Anahtar, kayıt kopyasının oluşmasını engellemek ve kayıta kolayca ulaşmak için kullanılır. </a:t>
            </a:r>
          </a:p>
          <a:p>
            <a:endParaRPr lang="tr-TR" dirty="0" smtClean="0"/>
          </a:p>
          <a:p>
            <a:pPr lvl="1"/>
            <a:r>
              <a:rPr lang="tr-TR" dirty="0" smtClean="0"/>
              <a:t>Zorunludur, yani boş olmayan değerler içermelidir.</a:t>
            </a:r>
          </a:p>
          <a:p>
            <a:pPr lvl="1"/>
            <a:r>
              <a:rPr lang="tr-TR" dirty="0" smtClean="0"/>
              <a:t>Benzersiz ve tek olmalıdır.</a:t>
            </a:r>
          </a:p>
          <a:p>
            <a:pPr lvl="1"/>
            <a:r>
              <a:rPr lang="tr-TR" dirty="0" smtClean="0"/>
              <a:t>Uzun olmamalıdır. Ne kadar kısa olursa erişim o oranda hızlı olur</a:t>
            </a:r>
          </a:p>
          <a:p>
            <a:pPr lvl="1"/>
            <a:r>
              <a:rPr lang="tr-TR" dirty="0" smtClean="0"/>
              <a:t>Sık değişen bir veri tipinden oluşmamalıdır. (Durağan-Stabil olmalı)</a:t>
            </a:r>
            <a:endParaRPr lang="tr-TR" dirty="0"/>
          </a:p>
        </p:txBody>
      </p:sp>
      <p:pic>
        <p:nvPicPr>
          <p:cNvPr id="18433" name="Picture 1"/>
          <p:cNvPicPr>
            <a:picLocks noChangeAspect="1" noChangeArrowheads="1"/>
          </p:cNvPicPr>
          <p:nvPr/>
        </p:nvPicPr>
        <p:blipFill>
          <a:blip r:embed="rId2" cstate="print"/>
          <a:srcRect/>
          <a:stretch>
            <a:fillRect/>
          </a:stretch>
        </p:blipFill>
        <p:spPr bwMode="auto">
          <a:xfrm>
            <a:off x="1979712" y="1556792"/>
            <a:ext cx="5040560" cy="1687239"/>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pPr lvl="0"/>
            <a:r>
              <a:rPr lang="tr-TR" sz="1800" b="1" dirty="0" smtClean="0"/>
              <a:t>Dış-Bağlantı Anahtarı (</a:t>
            </a:r>
            <a:r>
              <a:rPr lang="tr-TR" sz="1800" b="1" dirty="0" err="1" smtClean="0"/>
              <a:t>Foreign</a:t>
            </a:r>
            <a:r>
              <a:rPr lang="tr-TR" sz="1800" b="1" dirty="0" smtClean="0"/>
              <a:t> </a:t>
            </a:r>
            <a:r>
              <a:rPr lang="tr-TR" sz="1800" b="1" dirty="0" err="1" smtClean="0"/>
              <a:t>Key</a:t>
            </a:r>
            <a:r>
              <a:rPr lang="tr-TR" sz="1800" b="1" dirty="0" smtClean="0"/>
              <a:t>) :</a:t>
            </a:r>
            <a:r>
              <a:rPr lang="tr-TR" sz="1800" dirty="0" smtClean="0"/>
              <a:t> Birden fazla tabloda ortak kullanılan bir alandır(</a:t>
            </a:r>
            <a:r>
              <a:rPr lang="tr-TR" sz="1800" dirty="0" err="1" smtClean="0"/>
              <a:t>field</a:t>
            </a:r>
            <a:r>
              <a:rPr lang="tr-TR" sz="1800" dirty="0" smtClean="0"/>
              <a:t>). Bir tablodaki </a:t>
            </a:r>
            <a:r>
              <a:rPr lang="tr-TR" sz="1800" dirty="0" err="1" smtClean="0"/>
              <a:t>primary</a:t>
            </a:r>
            <a:r>
              <a:rPr lang="tr-TR" sz="1800" dirty="0" smtClean="0"/>
              <a:t> </a:t>
            </a:r>
            <a:r>
              <a:rPr lang="tr-TR" sz="1800" dirty="0" err="1" smtClean="0"/>
              <a:t>key</a:t>
            </a:r>
            <a:r>
              <a:rPr lang="tr-TR" sz="1800" dirty="0" smtClean="0"/>
              <a:t>, ilişkili olan başka bir tablodaki </a:t>
            </a:r>
            <a:r>
              <a:rPr lang="tr-TR" sz="1800" dirty="0" err="1" smtClean="0"/>
              <a:t>foreign</a:t>
            </a:r>
            <a:r>
              <a:rPr lang="tr-TR" sz="1800" dirty="0" smtClean="0"/>
              <a:t> </a:t>
            </a:r>
            <a:r>
              <a:rPr lang="tr-TR" sz="1800" dirty="0" err="1" smtClean="0"/>
              <a:t>key</a:t>
            </a:r>
            <a:r>
              <a:rPr lang="tr-TR" sz="1800" dirty="0" smtClean="0"/>
              <a:t> olarak temsil edilir.</a:t>
            </a:r>
            <a:endParaRPr lang="tr-TR" sz="1800" dirty="0"/>
          </a:p>
        </p:txBody>
      </p:sp>
      <p:pic>
        <p:nvPicPr>
          <p:cNvPr id="18433" name="Picture 1"/>
          <p:cNvPicPr>
            <a:picLocks noChangeAspect="1" noChangeArrowheads="1"/>
          </p:cNvPicPr>
          <p:nvPr/>
        </p:nvPicPr>
        <p:blipFill>
          <a:blip r:embed="rId2" cstate="print"/>
          <a:srcRect/>
          <a:stretch>
            <a:fillRect/>
          </a:stretch>
        </p:blipFill>
        <p:spPr bwMode="auto">
          <a:xfrm>
            <a:off x="1979712" y="1556792"/>
            <a:ext cx="5040560" cy="168723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a:bodyPr>
          <a:lstStyle/>
          <a:p>
            <a:pPr lvl="0"/>
            <a:endParaRPr lang="tr-TR" b="1" dirty="0" smtClean="0"/>
          </a:p>
          <a:p>
            <a:pPr lvl="0"/>
            <a:endParaRPr lang="tr-TR" b="1" dirty="0" smtClean="0"/>
          </a:p>
          <a:p>
            <a:pPr lvl="0"/>
            <a:endParaRPr lang="tr-TR" b="1" dirty="0" smtClean="0"/>
          </a:p>
          <a:p>
            <a:pPr lvl="0"/>
            <a:endParaRPr lang="tr-TR" b="1" dirty="0" smtClean="0"/>
          </a:p>
          <a:p>
            <a:pPr lvl="0"/>
            <a:endParaRPr lang="tr-TR" b="1" dirty="0" smtClean="0"/>
          </a:p>
          <a:p>
            <a:pPr lvl="0"/>
            <a:r>
              <a:rPr lang="tr-TR" b="1" dirty="0" err="1" smtClean="0"/>
              <a:t>Indeks</a:t>
            </a:r>
            <a:r>
              <a:rPr lang="tr-TR" b="1" dirty="0" smtClean="0"/>
              <a:t> (</a:t>
            </a:r>
            <a:r>
              <a:rPr lang="tr-TR" b="1" dirty="0" err="1" smtClean="0"/>
              <a:t>Index</a:t>
            </a:r>
            <a:r>
              <a:rPr lang="tr-TR" b="1" dirty="0" smtClean="0"/>
              <a:t>) : </a:t>
            </a:r>
            <a:r>
              <a:rPr lang="tr-TR" dirty="0" smtClean="0"/>
              <a:t>Veritabanları üzerinde daha hızlı veri aramak amacıyla indeksler kullanılır. Tablolardaki alanlar birleşerek bir kaç farklı yoldan arama yapmaya izin verecek şekilde indekslenebilirler. </a:t>
            </a:r>
            <a:endParaRPr lang="tr-TR" dirty="0"/>
          </a:p>
        </p:txBody>
      </p:sp>
      <p:pic>
        <p:nvPicPr>
          <p:cNvPr id="4" name="Picture 1"/>
          <p:cNvPicPr>
            <a:picLocks noChangeAspect="1" noChangeArrowheads="1"/>
          </p:cNvPicPr>
          <p:nvPr/>
        </p:nvPicPr>
        <p:blipFill>
          <a:blip r:embed="rId2" cstate="print"/>
          <a:srcRect/>
          <a:stretch>
            <a:fillRect/>
          </a:stretch>
        </p:blipFill>
        <p:spPr bwMode="auto">
          <a:xfrm>
            <a:off x="1979712" y="1556792"/>
            <a:ext cx="5040560" cy="1687239"/>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İLİŞKİ ÇEŞİTLERİ</a:t>
            </a:r>
            <a:endParaRPr lang="tr-TR" b="1" dirty="0"/>
          </a:p>
        </p:txBody>
      </p:sp>
      <p:sp>
        <p:nvSpPr>
          <p:cNvPr id="3" name="2 İçerik Yer Tutucusu"/>
          <p:cNvSpPr>
            <a:spLocks noGrp="1"/>
          </p:cNvSpPr>
          <p:nvPr>
            <p:ph sz="quarter" idx="1"/>
          </p:nvPr>
        </p:nvSpPr>
        <p:spPr/>
        <p:txBody>
          <a:bodyPr/>
          <a:lstStyle/>
          <a:p>
            <a:pPr lvl="0">
              <a:buNone/>
            </a:pPr>
            <a:r>
              <a:rPr lang="tr-TR" b="1" i="1" dirty="0" smtClean="0">
                <a:solidFill>
                  <a:schemeClr val="accent1">
                    <a:lumMod val="50000"/>
                  </a:schemeClr>
                </a:solidFill>
              </a:rPr>
              <a:t>Üç farklı ilişkiden bahsedilebilir:</a:t>
            </a:r>
          </a:p>
          <a:p>
            <a:pPr lvl="0">
              <a:buNone/>
            </a:pPr>
            <a:endParaRPr lang="tr-TR" b="1" i="1" dirty="0" smtClean="0">
              <a:solidFill>
                <a:schemeClr val="accent1">
                  <a:lumMod val="50000"/>
                </a:schemeClr>
              </a:solidFill>
            </a:endParaRPr>
          </a:p>
          <a:p>
            <a:pPr lvl="0">
              <a:buNone/>
            </a:pPr>
            <a:r>
              <a:rPr lang="tr-TR" i="1" dirty="0" smtClean="0">
                <a:solidFill>
                  <a:schemeClr val="accent1">
                    <a:lumMod val="50000"/>
                  </a:schemeClr>
                </a:solidFill>
              </a:rPr>
              <a:t>Bire Çok İlişki (</a:t>
            </a:r>
            <a:r>
              <a:rPr lang="tr-TR" i="1" dirty="0" err="1" smtClean="0">
                <a:solidFill>
                  <a:schemeClr val="accent1">
                    <a:lumMod val="50000"/>
                  </a:schemeClr>
                </a:solidFill>
              </a:rPr>
              <a:t>one</a:t>
            </a:r>
            <a:r>
              <a:rPr lang="tr-TR" i="1" dirty="0" smtClean="0">
                <a:solidFill>
                  <a:schemeClr val="accent1">
                    <a:lumMod val="50000"/>
                  </a:schemeClr>
                </a:solidFill>
              </a:rPr>
              <a:t> </a:t>
            </a:r>
            <a:r>
              <a:rPr lang="tr-TR" i="1" dirty="0" err="1" smtClean="0">
                <a:solidFill>
                  <a:schemeClr val="accent1">
                    <a:lumMod val="50000"/>
                  </a:schemeClr>
                </a:solidFill>
              </a:rPr>
              <a:t>to</a:t>
            </a:r>
            <a:r>
              <a:rPr lang="tr-TR" i="1" dirty="0" smtClean="0">
                <a:solidFill>
                  <a:schemeClr val="accent1">
                    <a:lumMod val="50000"/>
                  </a:schemeClr>
                </a:solidFill>
              </a:rPr>
              <a:t> </a:t>
            </a:r>
            <a:r>
              <a:rPr lang="tr-TR" i="1" dirty="0" err="1" smtClean="0">
                <a:solidFill>
                  <a:schemeClr val="accent1">
                    <a:lumMod val="50000"/>
                  </a:schemeClr>
                </a:solidFill>
              </a:rPr>
              <a:t>many</a:t>
            </a:r>
            <a:r>
              <a:rPr lang="tr-TR" i="1" dirty="0" smtClean="0">
                <a:solidFill>
                  <a:schemeClr val="accent1">
                    <a:lumMod val="50000"/>
                  </a:schemeClr>
                </a:solidFill>
              </a:rPr>
              <a:t> – 1:n)</a:t>
            </a:r>
          </a:p>
          <a:p>
            <a:pPr lvl="0">
              <a:buNone/>
            </a:pPr>
            <a:endParaRPr lang="tr-TR" i="1" dirty="0" smtClean="0">
              <a:solidFill>
                <a:schemeClr val="accent1">
                  <a:lumMod val="50000"/>
                </a:schemeClr>
              </a:solidFill>
            </a:endParaRPr>
          </a:p>
          <a:p>
            <a:pPr>
              <a:buNone/>
            </a:pPr>
            <a:r>
              <a:rPr lang="tr-TR" i="1" dirty="0" err="1" smtClean="0">
                <a:solidFill>
                  <a:schemeClr val="accent1">
                    <a:lumMod val="50000"/>
                  </a:schemeClr>
                </a:solidFill>
              </a:rPr>
              <a:t>Çoka</a:t>
            </a:r>
            <a:r>
              <a:rPr lang="tr-TR" i="1" dirty="0" smtClean="0">
                <a:solidFill>
                  <a:schemeClr val="accent1">
                    <a:lumMod val="50000"/>
                  </a:schemeClr>
                </a:solidFill>
              </a:rPr>
              <a:t> Çok İlişki (</a:t>
            </a:r>
            <a:r>
              <a:rPr lang="tr-TR" i="1" dirty="0" err="1" smtClean="0">
                <a:solidFill>
                  <a:schemeClr val="accent1">
                    <a:lumMod val="50000"/>
                  </a:schemeClr>
                </a:solidFill>
              </a:rPr>
              <a:t>many</a:t>
            </a:r>
            <a:r>
              <a:rPr lang="tr-TR" i="1" dirty="0" smtClean="0">
                <a:solidFill>
                  <a:schemeClr val="accent1">
                    <a:lumMod val="50000"/>
                  </a:schemeClr>
                </a:solidFill>
              </a:rPr>
              <a:t> </a:t>
            </a:r>
            <a:r>
              <a:rPr lang="tr-TR" i="1" dirty="0" err="1" smtClean="0">
                <a:solidFill>
                  <a:schemeClr val="accent1">
                    <a:lumMod val="50000"/>
                  </a:schemeClr>
                </a:solidFill>
              </a:rPr>
              <a:t>to</a:t>
            </a:r>
            <a:r>
              <a:rPr lang="tr-TR" i="1" dirty="0" smtClean="0">
                <a:solidFill>
                  <a:schemeClr val="accent1">
                    <a:lumMod val="50000"/>
                  </a:schemeClr>
                </a:solidFill>
              </a:rPr>
              <a:t> </a:t>
            </a:r>
            <a:r>
              <a:rPr lang="tr-TR" i="1" dirty="0" err="1" smtClean="0">
                <a:solidFill>
                  <a:schemeClr val="accent1">
                    <a:lumMod val="50000"/>
                  </a:schemeClr>
                </a:solidFill>
              </a:rPr>
              <a:t>many</a:t>
            </a:r>
            <a:r>
              <a:rPr lang="tr-TR" i="1" dirty="0" smtClean="0">
                <a:solidFill>
                  <a:schemeClr val="accent1">
                    <a:lumMod val="50000"/>
                  </a:schemeClr>
                </a:solidFill>
              </a:rPr>
              <a:t> – n:n) </a:t>
            </a:r>
          </a:p>
          <a:p>
            <a:pPr>
              <a:buNone/>
            </a:pPr>
            <a:endParaRPr lang="tr-TR" i="1" dirty="0" smtClean="0">
              <a:solidFill>
                <a:schemeClr val="accent1">
                  <a:lumMod val="50000"/>
                </a:schemeClr>
              </a:solidFill>
            </a:endParaRPr>
          </a:p>
          <a:p>
            <a:pPr lvl="0">
              <a:buNone/>
            </a:pPr>
            <a:r>
              <a:rPr lang="tr-TR" i="1" dirty="0" smtClean="0">
                <a:solidFill>
                  <a:schemeClr val="accent1">
                    <a:lumMod val="50000"/>
                  </a:schemeClr>
                </a:solidFill>
              </a:rPr>
              <a:t>Bire Bir İlişki (</a:t>
            </a:r>
            <a:r>
              <a:rPr lang="tr-TR" i="1" dirty="0" err="1" smtClean="0">
                <a:solidFill>
                  <a:schemeClr val="accent1">
                    <a:lumMod val="50000"/>
                  </a:schemeClr>
                </a:solidFill>
              </a:rPr>
              <a:t>one</a:t>
            </a:r>
            <a:r>
              <a:rPr lang="tr-TR" i="1" dirty="0" smtClean="0">
                <a:solidFill>
                  <a:schemeClr val="accent1">
                    <a:lumMod val="50000"/>
                  </a:schemeClr>
                </a:solidFill>
              </a:rPr>
              <a:t> </a:t>
            </a:r>
            <a:r>
              <a:rPr lang="tr-TR" i="1" dirty="0" err="1" smtClean="0">
                <a:solidFill>
                  <a:schemeClr val="accent1">
                    <a:lumMod val="50000"/>
                  </a:schemeClr>
                </a:solidFill>
              </a:rPr>
              <a:t>to</a:t>
            </a:r>
            <a:r>
              <a:rPr lang="tr-TR" i="1" dirty="0" smtClean="0">
                <a:solidFill>
                  <a:schemeClr val="accent1">
                    <a:lumMod val="50000"/>
                  </a:schemeClr>
                </a:solidFill>
              </a:rPr>
              <a:t> </a:t>
            </a:r>
            <a:r>
              <a:rPr lang="tr-TR" i="1" dirty="0" err="1" smtClean="0">
                <a:solidFill>
                  <a:schemeClr val="accent1">
                    <a:lumMod val="50000"/>
                  </a:schemeClr>
                </a:solidFill>
              </a:rPr>
              <a:t>one</a:t>
            </a:r>
            <a:r>
              <a:rPr lang="tr-TR" i="1" dirty="0" smtClean="0">
                <a:solidFill>
                  <a:schemeClr val="accent1">
                    <a:lumMod val="50000"/>
                  </a:schemeClr>
                </a:solidFill>
              </a:rPr>
              <a:t> – 1:1) </a:t>
            </a:r>
          </a:p>
          <a:p>
            <a:pPr>
              <a:buNone/>
            </a:pPr>
            <a:r>
              <a:rPr lang="tr-TR" dirty="0" smtClean="0"/>
              <a:t> </a:t>
            </a:r>
          </a:p>
          <a:p>
            <a:pPr lvl="0">
              <a:buNone/>
            </a:pPr>
            <a:r>
              <a:rPr lang="tr-TR" b="1" i="1" dirty="0" smtClean="0">
                <a:solidFill>
                  <a:schemeClr val="accent1">
                    <a:lumMod val="50000"/>
                  </a:schemeClr>
                </a:solidFill>
              </a:rPr>
              <a:t> </a:t>
            </a:r>
          </a:p>
          <a:p>
            <a:pPr>
              <a:buNone/>
            </a:pPr>
            <a:endParaRPr lang="tr-TR" dirty="0" smtClean="0"/>
          </a:p>
          <a:p>
            <a:pPr>
              <a:buNone/>
            </a:pPr>
            <a:endParaRPr lang="tr-TR" dirty="0"/>
          </a:p>
        </p:txBody>
      </p:sp>
      <p:pic>
        <p:nvPicPr>
          <p:cNvPr id="24578" name="Picture 2" descr="http://www.iconshock.com/img_jpg/LUMINA/database/jpg/128/relationship_icon.jpg"/>
          <p:cNvPicPr>
            <a:picLocks noChangeAspect="1" noChangeArrowheads="1"/>
          </p:cNvPicPr>
          <p:nvPr/>
        </p:nvPicPr>
        <p:blipFill>
          <a:blip r:embed="rId2" cstate="print"/>
          <a:srcRect/>
          <a:stretch>
            <a:fillRect/>
          </a:stretch>
        </p:blipFill>
        <p:spPr bwMode="auto">
          <a:xfrm>
            <a:off x="6228184" y="3356992"/>
            <a:ext cx="1939280" cy="1939282"/>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solidFill>
                  <a:schemeClr val="accent1">
                    <a:lumMod val="50000"/>
                  </a:schemeClr>
                </a:solidFill>
              </a:rPr>
              <a:t>BİRE ÇOK İLİŞKİ(</a:t>
            </a:r>
            <a:r>
              <a:rPr lang="tr-TR" b="1" i="1" dirty="0" err="1" smtClean="0">
                <a:solidFill>
                  <a:schemeClr val="accent1">
                    <a:lumMod val="50000"/>
                  </a:schemeClr>
                </a:solidFill>
              </a:rPr>
              <a:t>one</a:t>
            </a:r>
            <a:r>
              <a:rPr lang="tr-TR" b="1" i="1" dirty="0" smtClean="0">
                <a:solidFill>
                  <a:schemeClr val="accent1">
                    <a:lumMod val="50000"/>
                  </a:schemeClr>
                </a:solidFill>
              </a:rPr>
              <a:t> </a:t>
            </a:r>
            <a:r>
              <a:rPr lang="tr-TR" b="1" i="1" dirty="0" err="1" smtClean="0">
                <a:solidFill>
                  <a:schemeClr val="accent1">
                    <a:lumMod val="50000"/>
                  </a:schemeClr>
                </a:solidFill>
              </a:rPr>
              <a:t>to</a:t>
            </a:r>
            <a:r>
              <a:rPr lang="tr-TR" b="1" i="1" dirty="0" smtClean="0">
                <a:solidFill>
                  <a:schemeClr val="accent1">
                    <a:lumMod val="50000"/>
                  </a:schemeClr>
                </a:solidFill>
              </a:rPr>
              <a:t> </a:t>
            </a:r>
            <a:r>
              <a:rPr lang="tr-TR" b="1" i="1" dirty="0" err="1" smtClean="0">
                <a:solidFill>
                  <a:schemeClr val="accent1">
                    <a:lumMod val="50000"/>
                  </a:schemeClr>
                </a:solidFill>
              </a:rPr>
              <a:t>many</a:t>
            </a:r>
            <a:r>
              <a:rPr lang="tr-TR" b="1" i="1" dirty="0" smtClean="0">
                <a:solidFill>
                  <a:schemeClr val="accent1">
                    <a:lumMod val="50000"/>
                  </a:schemeClr>
                </a:solidFill>
              </a:rPr>
              <a:t> – 1:n)</a:t>
            </a:r>
            <a:endParaRPr lang="tr-TR" dirty="0"/>
          </a:p>
        </p:txBody>
      </p:sp>
      <p:sp>
        <p:nvSpPr>
          <p:cNvPr id="3" name="2 İçerik Yer Tutucusu"/>
          <p:cNvSpPr>
            <a:spLocks noGrp="1"/>
          </p:cNvSpPr>
          <p:nvPr>
            <p:ph sz="quarter" idx="1"/>
          </p:nvPr>
        </p:nvSpPr>
        <p:spPr/>
        <p:txBody>
          <a:bodyPr/>
          <a:lstStyle/>
          <a:p>
            <a:pPr lvl="0" algn="ctr">
              <a:buNone/>
            </a:pPr>
            <a:r>
              <a:rPr lang="tr-TR" b="1" i="1" dirty="0" smtClean="0">
                <a:solidFill>
                  <a:schemeClr val="accent1">
                    <a:lumMod val="50000"/>
                  </a:schemeClr>
                </a:solidFill>
              </a:rPr>
              <a:t>  </a:t>
            </a:r>
            <a:r>
              <a:rPr lang="tr-TR" dirty="0" smtClean="0"/>
              <a:t>Bire çok ilişkiler, ilişkisel veritabanında yaygın bir biçimde yer alan bir ilişki türüdür. Bu ilişkide bir tablonun bir kaydına karşılık diğer tabloda çok sayıda kayıt vardır. Diğer bir ifadeyle </a:t>
            </a:r>
            <a:r>
              <a:rPr lang="tr-TR" b="1" dirty="0" smtClean="0"/>
              <a:t>bire - çok ilişki</a:t>
            </a:r>
            <a:r>
              <a:rPr lang="tr-TR" dirty="0" smtClean="0"/>
              <a:t>, klasik olarak bir kaydın ona bağlı alt kayıtlara sahip olmasını tutarlı biçimde kontrol etmeye karşılık gelen bir yapıdır.</a:t>
            </a:r>
          </a:p>
          <a:p>
            <a:endParaRPr lang="tr-TR" dirty="0"/>
          </a:p>
        </p:txBody>
      </p:sp>
      <p:pic>
        <p:nvPicPr>
          <p:cNvPr id="21505" name="Picture 1"/>
          <p:cNvPicPr>
            <a:picLocks noChangeAspect="1" noChangeArrowheads="1"/>
          </p:cNvPicPr>
          <p:nvPr/>
        </p:nvPicPr>
        <p:blipFill>
          <a:blip r:embed="rId2" cstate="print"/>
          <a:srcRect/>
          <a:stretch>
            <a:fillRect/>
          </a:stretch>
        </p:blipFill>
        <p:spPr bwMode="auto">
          <a:xfrm>
            <a:off x="2483768" y="4437112"/>
            <a:ext cx="3839334" cy="213169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solidFill>
                  <a:schemeClr val="accent1">
                    <a:lumMod val="50000"/>
                  </a:schemeClr>
                </a:solidFill>
              </a:rPr>
              <a:t>BİRE ÇOK İLİŞKİ(</a:t>
            </a:r>
            <a:r>
              <a:rPr lang="tr-TR" b="1" i="1" dirty="0" err="1" smtClean="0">
                <a:solidFill>
                  <a:schemeClr val="accent1">
                    <a:lumMod val="50000"/>
                  </a:schemeClr>
                </a:solidFill>
              </a:rPr>
              <a:t>one</a:t>
            </a:r>
            <a:r>
              <a:rPr lang="tr-TR" b="1" i="1" dirty="0" smtClean="0">
                <a:solidFill>
                  <a:schemeClr val="accent1">
                    <a:lumMod val="50000"/>
                  </a:schemeClr>
                </a:solidFill>
              </a:rPr>
              <a:t> </a:t>
            </a:r>
            <a:r>
              <a:rPr lang="tr-TR" b="1" i="1" dirty="0" err="1" smtClean="0">
                <a:solidFill>
                  <a:schemeClr val="accent1">
                    <a:lumMod val="50000"/>
                  </a:schemeClr>
                </a:solidFill>
              </a:rPr>
              <a:t>to</a:t>
            </a:r>
            <a:r>
              <a:rPr lang="tr-TR" b="1" i="1" dirty="0" smtClean="0">
                <a:solidFill>
                  <a:schemeClr val="accent1">
                    <a:lumMod val="50000"/>
                  </a:schemeClr>
                </a:solidFill>
              </a:rPr>
              <a:t> </a:t>
            </a:r>
            <a:r>
              <a:rPr lang="tr-TR" b="1" i="1" dirty="0" err="1" smtClean="0">
                <a:solidFill>
                  <a:schemeClr val="accent1">
                    <a:lumMod val="50000"/>
                  </a:schemeClr>
                </a:solidFill>
              </a:rPr>
              <a:t>many</a:t>
            </a:r>
            <a:r>
              <a:rPr lang="tr-TR" b="1" i="1" dirty="0" smtClean="0">
                <a:solidFill>
                  <a:schemeClr val="accent1">
                    <a:lumMod val="50000"/>
                  </a:schemeClr>
                </a:solidFill>
              </a:rPr>
              <a:t> – 1:n)</a:t>
            </a:r>
            <a:endParaRPr lang="tr-TR" dirty="0"/>
          </a:p>
        </p:txBody>
      </p:sp>
      <p:sp>
        <p:nvSpPr>
          <p:cNvPr id="3" name="2 İçerik Yer Tutucusu"/>
          <p:cNvSpPr>
            <a:spLocks noGrp="1"/>
          </p:cNvSpPr>
          <p:nvPr>
            <p:ph sz="quarter" idx="1"/>
          </p:nvPr>
        </p:nvSpPr>
        <p:spPr/>
        <p:txBody>
          <a:bodyPr/>
          <a:lstStyle/>
          <a:p>
            <a:pPr lvl="0" algn="ctr">
              <a:buNone/>
            </a:pPr>
            <a:r>
              <a:rPr lang="tr-TR" b="1" i="1" dirty="0" smtClean="0">
                <a:solidFill>
                  <a:schemeClr val="accent1">
                    <a:lumMod val="50000"/>
                  </a:schemeClr>
                </a:solidFill>
              </a:rPr>
              <a:t>  </a:t>
            </a:r>
            <a:endParaRPr lang="tr-TR" dirty="0"/>
          </a:p>
        </p:txBody>
      </p:sp>
      <p:pic>
        <p:nvPicPr>
          <p:cNvPr id="30722" name="Picture 2"/>
          <p:cNvPicPr>
            <a:picLocks noChangeAspect="1" noChangeArrowheads="1"/>
          </p:cNvPicPr>
          <p:nvPr/>
        </p:nvPicPr>
        <p:blipFill>
          <a:blip r:embed="rId2" cstate="print"/>
          <a:srcRect/>
          <a:stretch>
            <a:fillRect/>
          </a:stretch>
        </p:blipFill>
        <p:spPr bwMode="auto">
          <a:xfrm>
            <a:off x="827584" y="1484784"/>
            <a:ext cx="6912768" cy="3562350"/>
          </a:xfrm>
          <a:prstGeom prst="rect">
            <a:avLst/>
          </a:prstGeom>
          <a:noFill/>
          <a:ln w="9525">
            <a:noFill/>
            <a:miter lim="800000"/>
            <a:headEnd/>
            <a:tailEnd/>
          </a:ln>
        </p:spPr>
      </p:pic>
      <p:pic>
        <p:nvPicPr>
          <p:cNvPr id="30723" name="Picture 3"/>
          <p:cNvPicPr>
            <a:picLocks noChangeAspect="1" noChangeArrowheads="1"/>
          </p:cNvPicPr>
          <p:nvPr/>
        </p:nvPicPr>
        <p:blipFill>
          <a:blip r:embed="rId3" cstate="print"/>
          <a:srcRect/>
          <a:stretch>
            <a:fillRect/>
          </a:stretch>
        </p:blipFill>
        <p:spPr bwMode="auto">
          <a:xfrm>
            <a:off x="1619672" y="4869160"/>
            <a:ext cx="3152775" cy="16002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i="1" dirty="0" smtClean="0"/>
              <a:t>ÇOKA ÇOK İLİŞKİ (MANY TO MANY– n:n)</a:t>
            </a:r>
            <a:endParaRPr lang="tr-TR" sz="2400" i="1" dirty="0"/>
          </a:p>
        </p:txBody>
      </p:sp>
      <p:sp>
        <p:nvSpPr>
          <p:cNvPr id="3" name="2 İçerik Yer Tutucusu"/>
          <p:cNvSpPr>
            <a:spLocks noGrp="1"/>
          </p:cNvSpPr>
          <p:nvPr>
            <p:ph sz="quarter" idx="1"/>
          </p:nvPr>
        </p:nvSpPr>
        <p:spPr/>
        <p:txBody>
          <a:bodyPr/>
          <a:lstStyle/>
          <a:p>
            <a:pPr algn="ctr">
              <a:buNone/>
            </a:pPr>
            <a:r>
              <a:rPr lang="tr-TR" dirty="0" smtClean="0"/>
              <a:t>İki tablo arasında karşılıklı olarak bire çok (1:n) ilişki varsa, </a:t>
            </a:r>
            <a:r>
              <a:rPr lang="tr-TR" dirty="0" err="1" smtClean="0"/>
              <a:t>çoka</a:t>
            </a:r>
            <a:r>
              <a:rPr lang="tr-TR" dirty="0" smtClean="0"/>
              <a:t> çok ilişki (n:n) var demektir. </a:t>
            </a:r>
          </a:p>
          <a:p>
            <a:pPr algn="ctr">
              <a:buNone/>
            </a:pPr>
            <a:endParaRPr lang="tr-TR" dirty="0" smtClean="0"/>
          </a:p>
          <a:p>
            <a:pPr algn="ctr">
              <a:buNone/>
            </a:pPr>
            <a:r>
              <a:rPr lang="tr-TR" dirty="0" smtClean="0"/>
              <a:t>Bu tür ilişkide birinci tabloda yer alan çok sayıda kayda karşılık, ikinci tabloda yine çok sayıda kayıt karşılık gelir. </a:t>
            </a:r>
            <a:endParaRPr lang="tr-TR" dirty="0"/>
          </a:p>
        </p:txBody>
      </p:sp>
      <p:pic>
        <p:nvPicPr>
          <p:cNvPr id="23554" name="Picture 2" descr="http://www.onelovesouthernafrica.org/wp-content/uploads/2009/01/game-icon.jpg"/>
          <p:cNvPicPr>
            <a:picLocks noChangeAspect="1" noChangeArrowheads="1"/>
          </p:cNvPicPr>
          <p:nvPr/>
        </p:nvPicPr>
        <p:blipFill>
          <a:blip r:embed="rId2" cstate="print"/>
          <a:srcRect/>
          <a:stretch>
            <a:fillRect/>
          </a:stretch>
        </p:blipFill>
        <p:spPr bwMode="auto">
          <a:xfrm>
            <a:off x="3275856" y="4149080"/>
            <a:ext cx="2420888" cy="242088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i="1" dirty="0" smtClean="0"/>
              <a:t>ÇOKA ÇOK İLİŞKİ (</a:t>
            </a:r>
            <a:r>
              <a:rPr lang="tr-TR" sz="2400" b="1" i="1" dirty="0" err="1" smtClean="0"/>
              <a:t>many</a:t>
            </a:r>
            <a:r>
              <a:rPr lang="tr-TR" sz="2400" b="1" i="1" dirty="0" smtClean="0"/>
              <a:t> </a:t>
            </a:r>
            <a:r>
              <a:rPr lang="tr-TR" sz="2400" b="1" i="1" dirty="0" err="1" smtClean="0"/>
              <a:t>to</a:t>
            </a:r>
            <a:r>
              <a:rPr lang="tr-TR" sz="2400" b="1" i="1" dirty="0" smtClean="0"/>
              <a:t> </a:t>
            </a:r>
            <a:r>
              <a:rPr lang="tr-TR" sz="2400" b="1" i="1" dirty="0" err="1" smtClean="0"/>
              <a:t>many</a:t>
            </a:r>
            <a:r>
              <a:rPr lang="tr-TR" sz="2400" b="1" i="1" dirty="0" smtClean="0"/>
              <a:t> – n:n)</a:t>
            </a:r>
            <a:endParaRPr lang="tr-TR" sz="2400" i="1" dirty="0"/>
          </a:p>
        </p:txBody>
      </p:sp>
      <p:sp>
        <p:nvSpPr>
          <p:cNvPr id="3" name="2 İçerik Yer Tutucusu"/>
          <p:cNvSpPr>
            <a:spLocks noGrp="1"/>
          </p:cNvSpPr>
          <p:nvPr>
            <p:ph sz="quarter" idx="1"/>
          </p:nvPr>
        </p:nvSpPr>
        <p:spPr/>
        <p:txBody>
          <a:bodyPr/>
          <a:lstStyle/>
          <a:p>
            <a:pPr algn="ctr">
              <a:buNone/>
            </a:pPr>
            <a:endParaRPr lang="tr-TR" dirty="0"/>
          </a:p>
        </p:txBody>
      </p:sp>
      <p:pic>
        <p:nvPicPr>
          <p:cNvPr id="31746" name="Picture 2"/>
          <p:cNvPicPr>
            <a:picLocks noChangeAspect="1" noChangeArrowheads="1"/>
          </p:cNvPicPr>
          <p:nvPr/>
        </p:nvPicPr>
        <p:blipFill>
          <a:blip r:embed="rId2" cstate="print"/>
          <a:srcRect/>
          <a:stretch>
            <a:fillRect/>
          </a:stretch>
        </p:blipFill>
        <p:spPr bwMode="auto">
          <a:xfrm>
            <a:off x="498897" y="1700808"/>
            <a:ext cx="7457479" cy="4259957"/>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i="1" dirty="0" smtClean="0"/>
              <a:t>BİRE BİR İLİŞKİ (ONE TO ONE – 1:1)</a:t>
            </a:r>
            <a:endParaRPr lang="tr-TR" sz="2400" i="1" dirty="0"/>
          </a:p>
        </p:txBody>
      </p:sp>
      <p:sp>
        <p:nvSpPr>
          <p:cNvPr id="3" name="2 İçerik Yer Tutucusu"/>
          <p:cNvSpPr>
            <a:spLocks noGrp="1"/>
          </p:cNvSpPr>
          <p:nvPr>
            <p:ph sz="quarter" idx="1"/>
          </p:nvPr>
        </p:nvSpPr>
        <p:spPr/>
        <p:txBody>
          <a:bodyPr/>
          <a:lstStyle/>
          <a:p>
            <a:pPr algn="ctr">
              <a:buNone/>
            </a:pPr>
            <a:r>
              <a:rPr lang="tr-TR" dirty="0" smtClean="0"/>
              <a:t>Birinci tablonun bir kaydına karşılık ikinci tabloda sadece bir kayıt vardır. </a:t>
            </a:r>
          </a:p>
          <a:p>
            <a:pPr algn="ctr">
              <a:buNone/>
            </a:pPr>
            <a:endParaRPr lang="tr-TR" dirty="0" smtClean="0"/>
          </a:p>
          <a:p>
            <a:pPr algn="ctr">
              <a:buNone/>
            </a:pPr>
            <a:r>
              <a:rPr lang="tr-TR" dirty="0" smtClean="0"/>
              <a:t>Bu tür ilişkide ilişki, tablolar arasında ilişkiden öte sadece bir uzantı ya da eklemedir. </a:t>
            </a:r>
          </a:p>
          <a:p>
            <a:pPr algn="ctr">
              <a:buNone/>
            </a:pPr>
            <a:endParaRPr lang="tr-TR" dirty="0" smtClean="0"/>
          </a:p>
          <a:p>
            <a:pPr algn="ctr">
              <a:buNone/>
            </a:pPr>
            <a:r>
              <a:rPr lang="tr-TR" dirty="0" smtClean="0"/>
              <a:t>Bire bir ilişki, kayıtların birbirinin devamı ya da bir tablo içindeymiş gibi kullanılmalarını sağlar.</a:t>
            </a:r>
          </a:p>
          <a:p>
            <a:pPr algn="ctr">
              <a:buNone/>
            </a:pPr>
            <a:endParaRPr lang="tr-TR" dirty="0"/>
          </a:p>
        </p:txBody>
      </p:sp>
      <p:pic>
        <p:nvPicPr>
          <p:cNvPr id="32770" name="Picture 2" descr="http://www.iconarchive.com/icons/chromatix/pulse-pack/256/no-ok-icon.png"/>
          <p:cNvPicPr>
            <a:picLocks noChangeAspect="1" noChangeArrowheads="1"/>
          </p:cNvPicPr>
          <p:nvPr/>
        </p:nvPicPr>
        <p:blipFill>
          <a:blip r:embed="rId2" cstate="print"/>
          <a:srcRect/>
          <a:stretch>
            <a:fillRect/>
          </a:stretch>
        </p:blipFill>
        <p:spPr bwMode="auto">
          <a:xfrm rot="16200000">
            <a:off x="3635896" y="4797152"/>
            <a:ext cx="1772816" cy="177281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İLİŞKİSEL VTYS (RDMS)</a:t>
            </a:r>
            <a:endParaRPr lang="tr-TR" b="1" dirty="0"/>
          </a:p>
        </p:txBody>
      </p:sp>
      <p:sp>
        <p:nvSpPr>
          <p:cNvPr id="3" name="2 İçerik Yer Tutucusu"/>
          <p:cNvSpPr>
            <a:spLocks noGrp="1"/>
          </p:cNvSpPr>
          <p:nvPr>
            <p:ph sz="quarter" idx="1"/>
          </p:nvPr>
        </p:nvSpPr>
        <p:spPr/>
        <p:txBody>
          <a:bodyPr>
            <a:normAutofit/>
          </a:bodyPr>
          <a:lstStyle/>
          <a:p>
            <a:pPr algn="ctr">
              <a:buNone/>
            </a:pPr>
            <a:r>
              <a:rPr lang="tr-TR" sz="2400" dirty="0" smtClean="0"/>
              <a:t>Aralarında bağlantı (ilişki) bulunan çok sayıda tablodan (veri kümesi) oluşan bir veri topluluğuna İlişkisel Veritabanı (</a:t>
            </a:r>
            <a:r>
              <a:rPr lang="tr-TR" sz="2400" dirty="0" err="1" smtClean="0"/>
              <a:t>relational</a:t>
            </a:r>
            <a:r>
              <a:rPr lang="tr-TR" sz="2400" dirty="0" smtClean="0"/>
              <a:t> </a:t>
            </a:r>
            <a:r>
              <a:rPr lang="tr-TR" sz="2400" dirty="0" err="1" smtClean="0"/>
              <a:t>database</a:t>
            </a:r>
            <a:r>
              <a:rPr lang="tr-TR" sz="2400" dirty="0" smtClean="0"/>
              <a:t>) denir. </a:t>
            </a:r>
          </a:p>
          <a:p>
            <a:pPr algn="ctr">
              <a:buNone/>
            </a:pPr>
            <a:r>
              <a:rPr lang="tr-TR" sz="2400" dirty="0" err="1" smtClean="0"/>
              <a:t>RDB’de</a:t>
            </a:r>
            <a:r>
              <a:rPr lang="tr-TR" sz="2400" dirty="0" smtClean="0"/>
              <a:t> tüm bilgiler 2 boyutlu tablolar halinde saklanır (</a:t>
            </a:r>
            <a:r>
              <a:rPr lang="tr-TR" dirty="0" smtClean="0"/>
              <a:t>Satır, </a:t>
            </a:r>
            <a:r>
              <a:rPr lang="tr-TR" sz="2400" dirty="0" smtClean="0"/>
              <a:t>Sütun). Böylece veritabanında yer alan veriler birer hücre olarak yer alırlar.</a:t>
            </a:r>
          </a:p>
          <a:p>
            <a:endParaRPr lang="tr-TR" sz="2400" dirty="0"/>
          </a:p>
        </p:txBody>
      </p:sp>
      <p:pic>
        <p:nvPicPr>
          <p:cNvPr id="1026" name="Picture 2"/>
          <p:cNvPicPr>
            <a:picLocks noChangeAspect="1" noChangeArrowheads="1"/>
          </p:cNvPicPr>
          <p:nvPr/>
        </p:nvPicPr>
        <p:blipFill>
          <a:blip r:embed="rId2" cstate="print"/>
          <a:srcRect/>
          <a:stretch>
            <a:fillRect/>
          </a:stretch>
        </p:blipFill>
        <p:spPr bwMode="auto">
          <a:xfrm>
            <a:off x="2915816" y="4293096"/>
            <a:ext cx="3150865" cy="2312069"/>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i="1" dirty="0" smtClean="0"/>
              <a:t>BİRE BİR İLİŞKİ (ONE TO ONE – 1:1)</a:t>
            </a:r>
            <a:endParaRPr lang="tr-TR" sz="2400" i="1" dirty="0"/>
          </a:p>
        </p:txBody>
      </p:sp>
      <p:pic>
        <p:nvPicPr>
          <p:cNvPr id="33794" name="Picture 2"/>
          <p:cNvPicPr>
            <a:picLocks noChangeAspect="1" noChangeArrowheads="1"/>
          </p:cNvPicPr>
          <p:nvPr/>
        </p:nvPicPr>
        <p:blipFill>
          <a:blip r:embed="rId2" cstate="print"/>
          <a:srcRect/>
          <a:stretch>
            <a:fillRect/>
          </a:stretch>
        </p:blipFill>
        <p:spPr bwMode="auto">
          <a:xfrm>
            <a:off x="467544" y="3140968"/>
            <a:ext cx="4752528" cy="3311762"/>
          </a:xfrm>
          <a:prstGeom prst="rect">
            <a:avLst/>
          </a:prstGeom>
          <a:noFill/>
          <a:ln w="9525">
            <a:noFill/>
            <a:miter lim="800000"/>
            <a:headEnd/>
            <a:tailEnd/>
          </a:ln>
        </p:spPr>
      </p:pic>
      <p:pic>
        <p:nvPicPr>
          <p:cNvPr id="33795" name="Picture 3"/>
          <p:cNvPicPr>
            <a:picLocks noChangeAspect="1" noChangeArrowheads="1"/>
          </p:cNvPicPr>
          <p:nvPr/>
        </p:nvPicPr>
        <p:blipFill>
          <a:blip r:embed="rId3" cstate="print"/>
          <a:srcRect/>
          <a:stretch>
            <a:fillRect/>
          </a:stretch>
        </p:blipFill>
        <p:spPr bwMode="auto">
          <a:xfrm>
            <a:off x="4860032" y="1700808"/>
            <a:ext cx="3027002" cy="2451873"/>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RDMS ANOMALİLERİ</a:t>
            </a:r>
            <a:endParaRPr lang="tr-TR" dirty="0"/>
          </a:p>
        </p:txBody>
      </p:sp>
      <p:sp>
        <p:nvSpPr>
          <p:cNvPr id="3" name="2 İçerik Yer Tutucusu"/>
          <p:cNvSpPr>
            <a:spLocks noGrp="1"/>
          </p:cNvSpPr>
          <p:nvPr>
            <p:ph sz="quarter" idx="1"/>
          </p:nvPr>
        </p:nvSpPr>
        <p:spPr/>
        <p:txBody>
          <a:bodyPr/>
          <a:lstStyle/>
          <a:p>
            <a:pPr algn="ctr">
              <a:buNone/>
            </a:pPr>
            <a:r>
              <a:rPr lang="tr-TR" dirty="0" smtClean="0"/>
              <a:t>Veritabanları tasarlanırken işlemler sırasında karşılaşılan bazı düzensizlikler ve aşılması gerekli tasarımsal hatalar söz konusudur.</a:t>
            </a:r>
          </a:p>
          <a:p>
            <a:pPr algn="ctr">
              <a:buNone/>
            </a:pPr>
            <a:endParaRPr lang="tr-TR" dirty="0" smtClean="0"/>
          </a:p>
          <a:p>
            <a:pPr algn="ctr">
              <a:buNone/>
            </a:pPr>
            <a:r>
              <a:rPr lang="tr-TR" dirty="0" smtClean="0"/>
              <a:t> Bu düzensizliklere anomali denilir.</a:t>
            </a:r>
          </a:p>
          <a:p>
            <a:endParaRPr lang="tr-TR" dirty="0" smtClean="0"/>
          </a:p>
          <a:p>
            <a:pPr algn="ctr">
              <a:buNone/>
            </a:pPr>
            <a:r>
              <a:rPr lang="tr-TR" dirty="0" smtClean="0"/>
              <a:t>Dr. </a:t>
            </a:r>
            <a:r>
              <a:rPr lang="tr-TR" dirty="0" err="1" smtClean="0"/>
              <a:t>Codd’s</a:t>
            </a:r>
            <a:r>
              <a:rPr lang="tr-TR" dirty="0" smtClean="0"/>
              <a:t> a göre;</a:t>
            </a:r>
          </a:p>
          <a:p>
            <a:pPr algn="ctr">
              <a:buNone/>
            </a:pPr>
            <a:r>
              <a:rPr lang="tr-TR" dirty="0" smtClean="0"/>
              <a:t> Güncelleme, Silme ve Ekleme anomalisi olmak üzere üç çeşit anomali mevcuttur.</a:t>
            </a:r>
          </a:p>
          <a:p>
            <a:endParaRPr lang="tr-TR" dirty="0"/>
          </a:p>
        </p:txBody>
      </p:sp>
      <p:pic>
        <p:nvPicPr>
          <p:cNvPr id="22530" name="Picture 2" descr="http://www.bildirgec.org/imaj/tembelyarasa/glossy-error-icon.jpg"/>
          <p:cNvPicPr>
            <a:picLocks noChangeAspect="1" noChangeArrowheads="1"/>
          </p:cNvPicPr>
          <p:nvPr/>
        </p:nvPicPr>
        <p:blipFill>
          <a:blip r:embed="rId2" cstate="print"/>
          <a:srcRect/>
          <a:stretch>
            <a:fillRect/>
          </a:stretch>
        </p:blipFill>
        <p:spPr bwMode="auto">
          <a:xfrm>
            <a:off x="7623720" y="5445224"/>
            <a:ext cx="1124744" cy="1124744"/>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GÜNCELLEME ANOMALİSİ</a:t>
            </a:r>
            <a:endParaRPr lang="tr-TR" dirty="0"/>
          </a:p>
        </p:txBody>
      </p:sp>
      <p:sp>
        <p:nvSpPr>
          <p:cNvPr id="3" name="2 İçerik Yer Tutucusu"/>
          <p:cNvSpPr>
            <a:spLocks noGrp="1"/>
          </p:cNvSpPr>
          <p:nvPr>
            <p:ph sz="quarter" idx="1"/>
          </p:nvPr>
        </p:nvSpPr>
        <p:spPr/>
        <p:txBody>
          <a:bodyPr/>
          <a:lstStyle/>
          <a:p>
            <a:endParaRPr lang="tr-TR" dirty="0"/>
          </a:p>
        </p:txBody>
      </p:sp>
      <p:pic>
        <p:nvPicPr>
          <p:cNvPr id="34818" name="Picture 2"/>
          <p:cNvPicPr>
            <a:picLocks noChangeAspect="1" noChangeArrowheads="1"/>
          </p:cNvPicPr>
          <p:nvPr/>
        </p:nvPicPr>
        <p:blipFill>
          <a:blip r:embed="rId2" cstate="print"/>
          <a:srcRect/>
          <a:stretch>
            <a:fillRect/>
          </a:stretch>
        </p:blipFill>
        <p:spPr bwMode="auto">
          <a:xfrm>
            <a:off x="539552" y="1628800"/>
            <a:ext cx="7609494" cy="2448272"/>
          </a:xfrm>
          <a:prstGeom prst="rect">
            <a:avLst/>
          </a:prstGeom>
          <a:noFill/>
          <a:ln w="9525">
            <a:noFill/>
            <a:miter lim="800000"/>
            <a:headEnd/>
            <a:tailEnd/>
          </a:ln>
        </p:spPr>
      </p:pic>
      <p:sp>
        <p:nvSpPr>
          <p:cNvPr id="6" name="5 Dikdörtgen"/>
          <p:cNvSpPr/>
          <p:nvPr/>
        </p:nvSpPr>
        <p:spPr>
          <a:xfrm>
            <a:off x="611560" y="4005064"/>
            <a:ext cx="7992888" cy="72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34820" name="Picture 4"/>
          <p:cNvPicPr>
            <a:picLocks noChangeAspect="1" noChangeArrowheads="1"/>
          </p:cNvPicPr>
          <p:nvPr/>
        </p:nvPicPr>
        <p:blipFill>
          <a:blip r:embed="rId3" cstate="print"/>
          <a:srcRect/>
          <a:stretch>
            <a:fillRect/>
          </a:stretch>
        </p:blipFill>
        <p:spPr bwMode="auto">
          <a:xfrm>
            <a:off x="611560" y="4293095"/>
            <a:ext cx="7344816" cy="217209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SİLME ANOMALİSİ</a:t>
            </a:r>
            <a:endParaRPr lang="tr-TR" dirty="0"/>
          </a:p>
        </p:txBody>
      </p:sp>
      <p:sp>
        <p:nvSpPr>
          <p:cNvPr id="3" name="2 İçerik Yer Tutucusu"/>
          <p:cNvSpPr>
            <a:spLocks noGrp="1"/>
          </p:cNvSpPr>
          <p:nvPr>
            <p:ph sz="quarter" idx="1"/>
          </p:nvPr>
        </p:nvSpPr>
        <p:spPr/>
        <p:txBody>
          <a:bodyPr/>
          <a:lstStyle/>
          <a:p>
            <a:endParaRPr lang="tr-TR"/>
          </a:p>
        </p:txBody>
      </p:sp>
      <p:pic>
        <p:nvPicPr>
          <p:cNvPr id="35842" name="Picture 2"/>
          <p:cNvPicPr>
            <a:picLocks noChangeAspect="1" noChangeArrowheads="1"/>
          </p:cNvPicPr>
          <p:nvPr/>
        </p:nvPicPr>
        <p:blipFill>
          <a:blip r:embed="rId2" cstate="print"/>
          <a:srcRect/>
          <a:stretch>
            <a:fillRect/>
          </a:stretch>
        </p:blipFill>
        <p:spPr bwMode="auto">
          <a:xfrm>
            <a:off x="683568" y="2492896"/>
            <a:ext cx="7232804" cy="2304256"/>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EKLEME ANOMALİSİ</a:t>
            </a:r>
            <a:endParaRPr lang="tr-TR" dirty="0"/>
          </a:p>
        </p:txBody>
      </p:sp>
      <p:sp>
        <p:nvSpPr>
          <p:cNvPr id="3" name="2 İçerik Yer Tutucusu"/>
          <p:cNvSpPr>
            <a:spLocks noGrp="1"/>
          </p:cNvSpPr>
          <p:nvPr>
            <p:ph sz="quarter" idx="1"/>
          </p:nvPr>
        </p:nvSpPr>
        <p:spPr/>
        <p:txBody>
          <a:bodyPr/>
          <a:lstStyle/>
          <a:p>
            <a:endParaRPr lang="tr-TR"/>
          </a:p>
        </p:txBody>
      </p:sp>
      <p:pic>
        <p:nvPicPr>
          <p:cNvPr id="5" name="Picture 2"/>
          <p:cNvPicPr>
            <a:picLocks noChangeAspect="1" noChangeArrowheads="1"/>
          </p:cNvPicPr>
          <p:nvPr/>
        </p:nvPicPr>
        <p:blipFill>
          <a:blip r:embed="rId2" cstate="print"/>
          <a:srcRect/>
          <a:stretch>
            <a:fillRect/>
          </a:stretch>
        </p:blipFill>
        <p:spPr bwMode="auto">
          <a:xfrm>
            <a:off x="683568" y="2492896"/>
            <a:ext cx="7232804" cy="2304256"/>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NORMALİZASYON</a:t>
            </a:r>
            <a:endParaRPr lang="tr-TR"/>
          </a:p>
        </p:txBody>
      </p:sp>
      <p:sp>
        <p:nvSpPr>
          <p:cNvPr id="3" name="2 İçerik Yer Tutucusu"/>
          <p:cNvSpPr>
            <a:spLocks noGrp="1"/>
          </p:cNvSpPr>
          <p:nvPr>
            <p:ph sz="quarter" idx="1"/>
          </p:nvPr>
        </p:nvSpPr>
        <p:spPr/>
        <p:txBody>
          <a:bodyPr/>
          <a:lstStyle/>
          <a:p>
            <a:pPr algn="ctr">
              <a:buNone/>
            </a:pPr>
            <a:r>
              <a:rPr lang="tr-TR" dirty="0" smtClean="0"/>
              <a:t>İlişkisel veritabanı tasarımında </a:t>
            </a:r>
            <a:r>
              <a:rPr lang="tr-TR" dirty="0" err="1" smtClean="0"/>
              <a:t>normalizasyon</a:t>
            </a:r>
            <a:r>
              <a:rPr lang="tr-TR" dirty="0" smtClean="0"/>
              <a:t>; fazlalıkları azaltmak ve kararlılığı yükseltmede, veritabanına dinamizm vermede uygulanan yinelemeli bir işlemdir.</a:t>
            </a:r>
          </a:p>
          <a:p>
            <a:endParaRPr lang="tr-TR" dirty="0"/>
          </a:p>
        </p:txBody>
      </p:sp>
      <p:pic>
        <p:nvPicPr>
          <p:cNvPr id="1026" name="Picture 2" descr="\"/>
          <p:cNvPicPr>
            <a:picLocks noChangeAspect="1" noChangeArrowheads="1"/>
          </p:cNvPicPr>
          <p:nvPr/>
        </p:nvPicPr>
        <p:blipFill>
          <a:blip r:embed="rId2" cstate="print"/>
          <a:srcRect/>
          <a:stretch>
            <a:fillRect/>
          </a:stretch>
        </p:blipFill>
        <p:spPr bwMode="auto">
          <a:xfrm>
            <a:off x="3275856" y="3429000"/>
            <a:ext cx="2171700" cy="25146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NORMALİZASYON</a:t>
            </a:r>
            <a:endParaRPr lang="tr-TR"/>
          </a:p>
        </p:txBody>
      </p:sp>
      <p:sp>
        <p:nvSpPr>
          <p:cNvPr id="3" name="2 İçerik Yer Tutucusu"/>
          <p:cNvSpPr>
            <a:spLocks noGrp="1"/>
          </p:cNvSpPr>
          <p:nvPr>
            <p:ph sz="quarter" idx="1"/>
          </p:nvPr>
        </p:nvSpPr>
        <p:spPr/>
        <p:txBody>
          <a:bodyPr/>
          <a:lstStyle/>
          <a:p>
            <a:pPr algn="ctr">
              <a:buNone/>
            </a:pPr>
            <a:r>
              <a:rPr lang="tr-TR" dirty="0" smtClean="0"/>
              <a:t>Veritabanı, </a:t>
            </a:r>
            <a:r>
              <a:rPr lang="tr-TR" dirty="0" err="1" smtClean="0"/>
              <a:t>normalizasyon</a:t>
            </a:r>
            <a:r>
              <a:rPr lang="tr-TR" dirty="0" smtClean="0"/>
              <a:t> işlemine tabi tutulacağı zaman, </a:t>
            </a:r>
            <a:r>
              <a:rPr lang="tr-TR" dirty="0" err="1" smtClean="0"/>
              <a:t>aşağdaki</a:t>
            </a:r>
            <a:r>
              <a:rPr lang="tr-TR" dirty="0" smtClean="0"/>
              <a:t> </a:t>
            </a:r>
            <a:r>
              <a:rPr lang="tr-TR" dirty="0" smtClean="0"/>
              <a:t>alanlar veritabanından elenmelidir</a:t>
            </a:r>
            <a:r>
              <a:rPr lang="tr-TR" dirty="0" smtClean="0"/>
              <a:t>:</a:t>
            </a:r>
          </a:p>
          <a:p>
            <a:endParaRPr lang="tr-TR" dirty="0" smtClean="0"/>
          </a:p>
          <a:p>
            <a:pPr lvl="1"/>
            <a:r>
              <a:rPr lang="tr-TR" dirty="0" smtClean="0"/>
              <a:t>Bir değerden fazla tipte içeriği olan alanlar,</a:t>
            </a:r>
          </a:p>
          <a:p>
            <a:pPr lvl="1"/>
            <a:r>
              <a:rPr lang="tr-TR" dirty="0" smtClean="0"/>
              <a:t>Kopyası olan veya tekrarlanan alanlar,</a:t>
            </a:r>
          </a:p>
          <a:p>
            <a:pPr lvl="1"/>
            <a:r>
              <a:rPr lang="tr-TR" dirty="0" smtClean="0"/>
              <a:t>Tablo’da tanımlanmayan alanlar,</a:t>
            </a:r>
          </a:p>
          <a:p>
            <a:pPr lvl="1"/>
            <a:r>
              <a:rPr lang="tr-TR" dirty="0" smtClean="0"/>
              <a:t>Gereksiz veri içeren alanlar,</a:t>
            </a:r>
          </a:p>
          <a:p>
            <a:pPr lvl="1"/>
            <a:r>
              <a:rPr lang="tr-TR" b="1" dirty="0" smtClean="0"/>
              <a:t>Diğer alanlardan türeyebilen alanlar.</a:t>
            </a:r>
            <a:endParaRPr lang="tr-TR" dirty="0" smtClean="0"/>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BİRİNCİ NORMAL FORM </a:t>
            </a:r>
            <a:endParaRPr lang="tr-TR" dirty="0"/>
          </a:p>
        </p:txBody>
      </p:sp>
      <p:sp>
        <p:nvSpPr>
          <p:cNvPr id="3" name="2 İçerik Yer Tutucusu"/>
          <p:cNvSpPr>
            <a:spLocks noGrp="1"/>
          </p:cNvSpPr>
          <p:nvPr>
            <p:ph sz="quarter" idx="1"/>
          </p:nvPr>
        </p:nvSpPr>
        <p:spPr/>
        <p:txBody>
          <a:bodyPr>
            <a:normAutofit lnSpcReduction="10000"/>
          </a:bodyPr>
          <a:lstStyle/>
          <a:p>
            <a:pPr algn="ctr">
              <a:buNone/>
            </a:pPr>
            <a:r>
              <a:rPr lang="tr-TR" dirty="0" smtClean="0"/>
              <a:t>Veriler </a:t>
            </a:r>
            <a:r>
              <a:rPr lang="tr-TR" dirty="0" smtClean="0"/>
              <a:t>bir tabloya yerleştirilerek aşağıdaki kriterleri taşımayacak şekilde düzenlenmelidir</a:t>
            </a:r>
            <a:r>
              <a:rPr lang="tr-TR" dirty="0" smtClean="0"/>
              <a:t>.</a:t>
            </a:r>
          </a:p>
          <a:p>
            <a:pPr algn="ctr">
              <a:buNone/>
            </a:pPr>
            <a:r>
              <a:rPr lang="tr-TR" dirty="0" smtClean="0"/>
              <a:t> </a:t>
            </a:r>
            <a:endParaRPr lang="tr-TR" dirty="0" smtClean="0"/>
          </a:p>
          <a:p>
            <a:pPr lvl="2"/>
            <a:r>
              <a:rPr lang="tr-TR" dirty="0" smtClean="0"/>
              <a:t>Her kolon “atomik” bir değere sahip olmalıdır. Yani her hücrede sadece bir değer bulunmalıdır. Hiçbir hücrede dizi </a:t>
            </a:r>
            <a:r>
              <a:rPr lang="tr-TR" dirty="0" smtClean="0"/>
              <a:t>ya da </a:t>
            </a:r>
            <a:r>
              <a:rPr lang="tr-TR" dirty="0" smtClean="0"/>
              <a:t>buna benzer bir şekilde gösterilen veri olmamalıdır</a:t>
            </a:r>
            <a:r>
              <a:rPr lang="tr-TR" dirty="0" smtClean="0"/>
              <a:t>.</a:t>
            </a:r>
          </a:p>
          <a:p>
            <a:pPr lvl="2"/>
            <a:endParaRPr lang="tr-TR" dirty="0" smtClean="0"/>
          </a:p>
          <a:p>
            <a:pPr lvl="2"/>
            <a:r>
              <a:rPr lang="tr-TR" dirty="0" smtClean="0"/>
              <a:t>Her kolon bir tek (</a:t>
            </a:r>
            <a:r>
              <a:rPr lang="tr-TR" dirty="0" err="1" smtClean="0"/>
              <a:t>unique</a:t>
            </a:r>
            <a:r>
              <a:rPr lang="tr-TR" dirty="0" smtClean="0"/>
              <a:t>) isim taşımalıdır</a:t>
            </a:r>
            <a:r>
              <a:rPr lang="tr-TR" dirty="0" smtClean="0"/>
              <a:t>.</a:t>
            </a:r>
          </a:p>
          <a:p>
            <a:pPr lvl="2"/>
            <a:endParaRPr lang="tr-TR" dirty="0" smtClean="0"/>
          </a:p>
          <a:p>
            <a:pPr lvl="2"/>
            <a:r>
              <a:rPr lang="tr-TR" dirty="0" smtClean="0"/>
              <a:t>Her tablo, satırı temsil edecek bir birincil (tek) anahtara sahip olmalıdır. (Bu tablonun </a:t>
            </a:r>
            <a:r>
              <a:rPr lang="tr-TR" dirty="0" err="1" smtClean="0"/>
              <a:t>primary</a:t>
            </a:r>
            <a:r>
              <a:rPr lang="tr-TR" dirty="0" smtClean="0"/>
              <a:t> </a:t>
            </a:r>
            <a:r>
              <a:rPr lang="tr-TR" dirty="0" err="1" smtClean="0"/>
              <a:t>key’i</a:t>
            </a:r>
            <a:r>
              <a:rPr lang="tr-TR" dirty="0" smtClean="0"/>
              <a:t> olarak bilinir</a:t>
            </a:r>
            <a:r>
              <a:rPr lang="tr-TR" dirty="0" smtClean="0"/>
              <a:t>.)</a:t>
            </a:r>
          </a:p>
          <a:p>
            <a:pPr lvl="2"/>
            <a:endParaRPr lang="tr-TR" dirty="0" smtClean="0"/>
          </a:p>
          <a:p>
            <a:pPr lvl="2"/>
            <a:r>
              <a:rPr lang="tr-TR" dirty="0" smtClean="0"/>
              <a:t>İki satır birbirinin aynı olmamalıdır</a:t>
            </a:r>
            <a:r>
              <a:rPr lang="tr-TR" dirty="0" smtClean="0"/>
              <a:t>.</a:t>
            </a:r>
          </a:p>
          <a:p>
            <a:pPr lvl="2"/>
            <a:endParaRPr lang="tr-TR" dirty="0" smtClean="0"/>
          </a:p>
          <a:p>
            <a:pPr lvl="2"/>
            <a:r>
              <a:rPr lang="tr-TR" dirty="0" smtClean="0"/>
              <a:t>Tekrarlı veri grupları olmamalıdır. </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BİRİNCİ NORMAL FORM </a:t>
            </a:r>
            <a:endParaRPr lang="tr-TR" dirty="0"/>
          </a:p>
        </p:txBody>
      </p:sp>
      <p:sp>
        <p:nvSpPr>
          <p:cNvPr id="3" name="2 İçerik Yer Tutucusu"/>
          <p:cNvSpPr>
            <a:spLocks noGrp="1"/>
          </p:cNvSpPr>
          <p:nvPr>
            <p:ph sz="quarter" idx="1"/>
          </p:nvPr>
        </p:nvSpPr>
        <p:spPr/>
        <p:txBody>
          <a:bodyPr>
            <a:normAutofit/>
          </a:bodyPr>
          <a:lstStyle/>
          <a:p>
            <a:pPr>
              <a:buNone/>
            </a:pPr>
            <a:r>
              <a:rPr lang="tr-TR" b="1" i="1" dirty="0" smtClean="0">
                <a:solidFill>
                  <a:schemeClr val="bg2">
                    <a:lumMod val="25000"/>
                  </a:schemeClr>
                </a:solidFill>
              </a:rPr>
              <a:t>Kurallar:</a:t>
            </a:r>
          </a:p>
          <a:p>
            <a:pPr lvl="0">
              <a:buNone/>
            </a:pPr>
            <a:r>
              <a:rPr lang="tr-TR" dirty="0" smtClean="0"/>
              <a:t>a) Aynı </a:t>
            </a:r>
            <a:r>
              <a:rPr lang="tr-TR" dirty="0" smtClean="0"/>
              <a:t>alanda birden fazla veri bulunmamalıdır</a:t>
            </a:r>
            <a:r>
              <a:rPr lang="tr-TR" dirty="0" smtClean="0"/>
              <a:t>.</a:t>
            </a:r>
          </a:p>
          <a:p>
            <a:pPr lvl="0"/>
            <a:endParaRPr lang="tr-TR" dirty="0" smtClean="0"/>
          </a:p>
          <a:p>
            <a:pPr lvl="0"/>
            <a:endParaRPr lang="tr-TR" dirty="0" smtClean="0"/>
          </a:p>
          <a:p>
            <a:pPr lvl="0"/>
            <a:endParaRPr lang="tr-TR" dirty="0" smtClean="0"/>
          </a:p>
          <a:p>
            <a:pPr lvl="0"/>
            <a:endParaRPr lang="tr-TR" dirty="0" smtClean="0"/>
          </a:p>
          <a:p>
            <a:pPr lvl="0"/>
            <a:endParaRPr lang="tr-TR" dirty="0" smtClean="0"/>
          </a:p>
          <a:p>
            <a:pPr lvl="0"/>
            <a:endParaRPr lang="tr-TR" dirty="0" smtClean="0"/>
          </a:p>
          <a:p>
            <a:endParaRPr lang="tr-TR" dirty="0"/>
          </a:p>
        </p:txBody>
      </p:sp>
      <p:pic>
        <p:nvPicPr>
          <p:cNvPr id="38915" name="Picture 3"/>
          <p:cNvPicPr>
            <a:picLocks noChangeAspect="1" noChangeArrowheads="1"/>
          </p:cNvPicPr>
          <p:nvPr/>
        </p:nvPicPr>
        <p:blipFill>
          <a:blip r:embed="rId2" cstate="print"/>
          <a:srcRect/>
          <a:stretch>
            <a:fillRect/>
          </a:stretch>
        </p:blipFill>
        <p:spPr bwMode="auto">
          <a:xfrm>
            <a:off x="899591" y="3068960"/>
            <a:ext cx="7052161" cy="252028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BİRİNCİ NORMAL FORM </a:t>
            </a:r>
            <a:endParaRPr lang="tr-TR" dirty="0"/>
          </a:p>
        </p:txBody>
      </p:sp>
      <p:sp>
        <p:nvSpPr>
          <p:cNvPr id="3" name="2 İçerik Yer Tutucusu"/>
          <p:cNvSpPr>
            <a:spLocks noGrp="1"/>
          </p:cNvSpPr>
          <p:nvPr>
            <p:ph sz="quarter" idx="1"/>
          </p:nvPr>
        </p:nvSpPr>
        <p:spPr/>
        <p:txBody>
          <a:bodyPr>
            <a:normAutofit/>
          </a:bodyPr>
          <a:lstStyle/>
          <a:p>
            <a:pPr>
              <a:buNone/>
            </a:pPr>
            <a:r>
              <a:rPr lang="tr-TR" b="1" i="1" dirty="0" smtClean="0">
                <a:solidFill>
                  <a:schemeClr val="bg2">
                    <a:lumMod val="25000"/>
                  </a:schemeClr>
                </a:solidFill>
              </a:rPr>
              <a:t>Kurallar:</a:t>
            </a:r>
          </a:p>
          <a:p>
            <a:pPr lvl="0">
              <a:buNone/>
            </a:pPr>
            <a:r>
              <a:rPr lang="tr-TR" dirty="0" smtClean="0"/>
              <a:t>b) Tabloda </a:t>
            </a:r>
            <a:r>
              <a:rPr lang="tr-TR" dirty="0" smtClean="0"/>
              <a:t>aynı tipte bilgiyi içerecek birden fazla alan bulunmamalıdır.</a:t>
            </a:r>
          </a:p>
          <a:p>
            <a:pPr algn="ctr">
              <a:buNone/>
            </a:pPr>
            <a:r>
              <a:rPr lang="tr-TR" dirty="0" smtClean="0"/>
              <a:t> </a:t>
            </a:r>
            <a:endParaRPr lang="tr-TR" dirty="0" smtClean="0"/>
          </a:p>
          <a:p>
            <a:endParaRPr lang="tr-TR" dirty="0"/>
          </a:p>
        </p:txBody>
      </p:sp>
      <p:pic>
        <p:nvPicPr>
          <p:cNvPr id="39938" name="Picture 2"/>
          <p:cNvPicPr>
            <a:picLocks noChangeAspect="1" noChangeArrowheads="1"/>
          </p:cNvPicPr>
          <p:nvPr/>
        </p:nvPicPr>
        <p:blipFill>
          <a:blip r:embed="rId2" cstate="print"/>
          <a:srcRect/>
          <a:stretch>
            <a:fillRect/>
          </a:stretch>
        </p:blipFill>
        <p:spPr bwMode="auto">
          <a:xfrm>
            <a:off x="683568" y="3140968"/>
            <a:ext cx="7365995" cy="266429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İÇİN 12 KURAL</a:t>
            </a:r>
            <a:endParaRPr lang="tr-TR" b="1" dirty="0"/>
          </a:p>
        </p:txBody>
      </p:sp>
      <p:sp>
        <p:nvSpPr>
          <p:cNvPr id="3" name="2 İçerik Yer Tutucusu"/>
          <p:cNvSpPr>
            <a:spLocks noGrp="1"/>
          </p:cNvSpPr>
          <p:nvPr>
            <p:ph sz="quarter" idx="1"/>
          </p:nvPr>
        </p:nvSpPr>
        <p:spPr/>
        <p:txBody>
          <a:bodyPr>
            <a:noAutofit/>
          </a:bodyPr>
          <a:lstStyle/>
          <a:p>
            <a:pPr marL="457200" lvl="0" indent="-457200">
              <a:buFont typeface="+mj-lt"/>
              <a:buAutoNum type="arabicPeriod"/>
            </a:pPr>
            <a:r>
              <a:rPr lang="tr-TR" sz="1800" b="1" dirty="0" smtClean="0"/>
              <a:t>Bilgi Kuralı: </a:t>
            </a:r>
            <a:r>
              <a:rPr lang="tr-TR" sz="1800" dirty="0" smtClean="0"/>
              <a:t>İlişkisel bir veritabanındaki tam bilgiler, açık bir şekilde mantıksal seviyede ve sadece tek yolla temsil edilir: tablodaki değerlerle.</a:t>
            </a:r>
          </a:p>
          <a:p>
            <a:pPr marL="457200" lvl="0" indent="-457200">
              <a:buFont typeface="+mj-lt"/>
              <a:buAutoNum type="arabicPeriod"/>
            </a:pPr>
            <a:endParaRPr lang="tr-TR" sz="1800" dirty="0" smtClean="0"/>
          </a:p>
          <a:p>
            <a:pPr marL="457200" lvl="0" indent="-457200">
              <a:buFont typeface="+mj-lt"/>
              <a:buAutoNum type="arabicPeriod"/>
            </a:pPr>
            <a:r>
              <a:rPr lang="tr-TR" sz="1800" b="1" dirty="0" smtClean="0"/>
              <a:t>Garantilenmiş erişim kuralı: </a:t>
            </a:r>
            <a:r>
              <a:rPr lang="tr-TR" sz="1800" dirty="0" smtClean="0"/>
              <a:t>İlişkisel bir veritabanındaki her veri (atomik değer), mutlaka tablo adı, birincil anahtar değeri ve sütun adı kullanılarak erişilebilir olmalıdır.</a:t>
            </a:r>
          </a:p>
          <a:p>
            <a:pPr marL="457200" lvl="0" indent="-457200">
              <a:buFont typeface="+mj-lt"/>
              <a:buAutoNum type="arabicPeriod"/>
            </a:pPr>
            <a:endParaRPr lang="tr-TR" sz="1800" dirty="0" smtClean="0"/>
          </a:p>
          <a:p>
            <a:pPr marL="457200" lvl="0" indent="-457200">
              <a:buFont typeface="+mj-lt"/>
              <a:buAutoNum type="arabicPeriod"/>
            </a:pPr>
            <a:r>
              <a:rPr lang="tr-TR" sz="1800" b="1" dirty="0" smtClean="0"/>
              <a:t>NULL değerlerin sistematik olarak ele alınması: </a:t>
            </a:r>
            <a:r>
              <a:rPr lang="tr-TR" sz="1800" dirty="0" smtClean="0"/>
              <a:t>NULL değerler (boş bir karakter katarı, boş karakterlerden oluşan bir katar, sıfır veya başka sayıların dışında) tamamen ilişkisel bir </a:t>
            </a:r>
            <a:r>
              <a:rPr lang="tr-TR" sz="1800" dirty="0" err="1" smtClean="0"/>
              <a:t>VTYS’de</a:t>
            </a:r>
            <a:r>
              <a:rPr lang="tr-TR" sz="1800" dirty="0" smtClean="0"/>
              <a:t> eksik bilgileri ve uygulanamayan bilgileri sistematik bir şekilde, veri tipinden bağımsız olarak temsil etmek için kullanılır.</a:t>
            </a:r>
          </a:p>
          <a:p>
            <a:pPr marL="457200" indent="-457200">
              <a:buFont typeface="+mj-lt"/>
              <a:buAutoNum type="arabicPeriod"/>
            </a:pPr>
            <a:endParaRPr lang="tr-TR" sz="1800" dirty="0"/>
          </a:p>
        </p:txBody>
      </p:sp>
      <p:pic>
        <p:nvPicPr>
          <p:cNvPr id="5122" name="Picture 2" descr="http://www.asyadrama.com/resm/kural.png"/>
          <p:cNvPicPr>
            <a:picLocks noChangeAspect="1" noChangeArrowheads="1"/>
          </p:cNvPicPr>
          <p:nvPr/>
        </p:nvPicPr>
        <p:blipFill>
          <a:blip r:embed="rId2" cstate="print"/>
          <a:srcRect/>
          <a:stretch>
            <a:fillRect/>
          </a:stretch>
        </p:blipFill>
        <p:spPr bwMode="auto">
          <a:xfrm>
            <a:off x="8186954" y="5747810"/>
            <a:ext cx="476250" cy="47625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BİRİNCİ NORMAL FORM </a:t>
            </a:r>
            <a:endParaRPr lang="tr-TR" dirty="0"/>
          </a:p>
        </p:txBody>
      </p:sp>
      <p:sp>
        <p:nvSpPr>
          <p:cNvPr id="3" name="2 İçerik Yer Tutucusu"/>
          <p:cNvSpPr>
            <a:spLocks noGrp="1"/>
          </p:cNvSpPr>
          <p:nvPr>
            <p:ph sz="quarter" idx="1"/>
          </p:nvPr>
        </p:nvSpPr>
        <p:spPr/>
        <p:txBody>
          <a:bodyPr/>
          <a:lstStyle/>
          <a:p>
            <a:endParaRPr lang="tr-TR"/>
          </a:p>
        </p:txBody>
      </p:sp>
      <p:pic>
        <p:nvPicPr>
          <p:cNvPr id="40962" name="Picture 2"/>
          <p:cNvPicPr>
            <a:picLocks noChangeAspect="1" noChangeArrowheads="1"/>
          </p:cNvPicPr>
          <p:nvPr/>
        </p:nvPicPr>
        <p:blipFill>
          <a:blip r:embed="rId2" cstate="print"/>
          <a:srcRect/>
          <a:stretch>
            <a:fillRect/>
          </a:stretch>
        </p:blipFill>
        <p:spPr bwMode="auto">
          <a:xfrm>
            <a:off x="611560" y="1700808"/>
            <a:ext cx="6754920" cy="2016224"/>
          </a:xfrm>
          <a:prstGeom prst="rect">
            <a:avLst/>
          </a:prstGeom>
          <a:noFill/>
          <a:ln w="9525">
            <a:noFill/>
            <a:miter lim="800000"/>
            <a:headEnd/>
            <a:tailEnd/>
          </a:ln>
        </p:spPr>
      </p:pic>
      <p:pic>
        <p:nvPicPr>
          <p:cNvPr id="40963" name="Picture 3"/>
          <p:cNvPicPr>
            <a:picLocks noChangeAspect="1" noChangeArrowheads="1"/>
          </p:cNvPicPr>
          <p:nvPr/>
        </p:nvPicPr>
        <p:blipFill>
          <a:blip r:embed="rId3" cstate="print"/>
          <a:srcRect/>
          <a:stretch>
            <a:fillRect/>
          </a:stretch>
        </p:blipFill>
        <p:spPr bwMode="auto">
          <a:xfrm>
            <a:off x="611560" y="4005064"/>
            <a:ext cx="5904656" cy="230453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BİRİNCİ NORMAL FORM </a:t>
            </a:r>
            <a:endParaRPr lang="tr-TR" dirty="0"/>
          </a:p>
        </p:txBody>
      </p:sp>
      <p:sp>
        <p:nvSpPr>
          <p:cNvPr id="3" name="2 İçerik Yer Tutucusu"/>
          <p:cNvSpPr>
            <a:spLocks noGrp="1"/>
          </p:cNvSpPr>
          <p:nvPr>
            <p:ph sz="quarter" idx="1"/>
          </p:nvPr>
        </p:nvSpPr>
        <p:spPr/>
        <p:txBody>
          <a:bodyPr>
            <a:normAutofit/>
          </a:bodyPr>
          <a:lstStyle/>
          <a:p>
            <a:pPr>
              <a:buNone/>
            </a:pPr>
            <a:r>
              <a:rPr lang="tr-TR" dirty="0" smtClean="0"/>
              <a:t>Birinci Normal Form’a göre </a:t>
            </a:r>
            <a:r>
              <a:rPr lang="tr-TR" dirty="0" err="1" smtClean="0"/>
              <a:t>normalize</a:t>
            </a:r>
            <a:r>
              <a:rPr lang="tr-TR" dirty="0" smtClean="0"/>
              <a:t> edilmiş bu yapı</a:t>
            </a:r>
            <a:r>
              <a:rPr lang="tr-TR" dirty="0" smtClean="0"/>
              <a:t>;</a:t>
            </a:r>
          </a:p>
          <a:p>
            <a:pPr>
              <a:buNone/>
            </a:pPr>
            <a:endParaRPr lang="tr-TR" dirty="0" smtClean="0"/>
          </a:p>
          <a:p>
            <a:pPr lvl="2"/>
            <a:r>
              <a:rPr lang="tr-TR" dirty="0" smtClean="0"/>
              <a:t>Her bir müşteri için yeni alanlar eklemeksizin, sipariş numaraları üretmemize imkân sağlar</a:t>
            </a:r>
            <a:r>
              <a:rPr lang="tr-TR" dirty="0" smtClean="0"/>
              <a:t>.</a:t>
            </a:r>
          </a:p>
          <a:p>
            <a:pPr lvl="2"/>
            <a:endParaRPr lang="tr-TR" dirty="0" smtClean="0"/>
          </a:p>
          <a:p>
            <a:pPr lvl="2"/>
            <a:r>
              <a:rPr lang="tr-TR" dirty="0" smtClean="0"/>
              <a:t>Müşterilere ait veri sıralaması ve sorgulama işlemi daha hızlı olur; çünkü sadece bir alan üzerinde arama yapılacaktır</a:t>
            </a:r>
            <a:r>
              <a:rPr lang="tr-TR" dirty="0" smtClean="0"/>
              <a:t>.</a:t>
            </a:r>
          </a:p>
          <a:p>
            <a:pPr lvl="2"/>
            <a:endParaRPr lang="tr-TR" dirty="0" smtClean="0"/>
          </a:p>
          <a:p>
            <a:pPr lvl="2"/>
            <a:r>
              <a:rPr lang="tr-TR" dirty="0" smtClean="0"/>
              <a:t>Daha verimli bir disk alanı kullanılır. Çünkü boş yere depolanmış alan yok. Örneğin </a:t>
            </a:r>
            <a:r>
              <a:rPr lang="tr-TR" dirty="0" err="1" smtClean="0"/>
              <a:t>normalizasyon</a:t>
            </a:r>
            <a:r>
              <a:rPr lang="tr-TR" dirty="0" smtClean="0"/>
              <a:t> işlemini gerçekleştirmemiş olsaydık, tabloda siparişi olmayan veya sadece 1 siparişi olan müşterilere ait fazladan ve boş alanlar içeren sipariş alanları olacaktı.</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İKİNCİ NORMAL FORM</a:t>
            </a:r>
            <a:endParaRPr lang="tr-TR" dirty="0"/>
          </a:p>
        </p:txBody>
      </p:sp>
      <p:sp>
        <p:nvSpPr>
          <p:cNvPr id="3" name="2 İçerik Yer Tutucusu"/>
          <p:cNvSpPr>
            <a:spLocks noGrp="1"/>
          </p:cNvSpPr>
          <p:nvPr>
            <p:ph sz="quarter" idx="1"/>
          </p:nvPr>
        </p:nvSpPr>
        <p:spPr/>
        <p:txBody>
          <a:bodyPr/>
          <a:lstStyle/>
          <a:p>
            <a:pPr>
              <a:buNone/>
            </a:pPr>
            <a:r>
              <a:rPr lang="tr-TR" b="1" dirty="0" smtClean="0"/>
              <a:t>Kural: </a:t>
            </a:r>
            <a:r>
              <a:rPr lang="tr-TR" dirty="0" smtClean="0"/>
              <a:t>Tabloda, Birincil Anahtarla ilgisi olmayan alanlar bulunmamalıdır.</a:t>
            </a:r>
          </a:p>
          <a:p>
            <a:pPr>
              <a:buNone/>
            </a:pPr>
            <a:r>
              <a:rPr lang="tr-TR" b="1" dirty="0" smtClean="0"/>
              <a:t>Örnek:</a:t>
            </a:r>
            <a:endParaRPr lang="tr-TR" b="1" dirty="0"/>
          </a:p>
        </p:txBody>
      </p:sp>
      <p:pic>
        <p:nvPicPr>
          <p:cNvPr id="41986" name="Picture 2"/>
          <p:cNvPicPr>
            <a:picLocks noChangeAspect="1" noChangeArrowheads="1"/>
          </p:cNvPicPr>
          <p:nvPr/>
        </p:nvPicPr>
        <p:blipFill>
          <a:blip r:embed="rId2" cstate="print"/>
          <a:srcRect/>
          <a:stretch>
            <a:fillRect/>
          </a:stretch>
        </p:blipFill>
        <p:spPr bwMode="auto">
          <a:xfrm>
            <a:off x="539552" y="2852936"/>
            <a:ext cx="8203152" cy="2592288"/>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İKİNCİ NORMAL FORM</a:t>
            </a:r>
            <a:endParaRPr lang="tr-TR" dirty="0"/>
          </a:p>
        </p:txBody>
      </p:sp>
      <p:sp>
        <p:nvSpPr>
          <p:cNvPr id="3" name="2 İçerik Yer Tutucusu"/>
          <p:cNvSpPr>
            <a:spLocks noGrp="1"/>
          </p:cNvSpPr>
          <p:nvPr>
            <p:ph sz="quarter" idx="1"/>
          </p:nvPr>
        </p:nvSpPr>
        <p:spPr/>
        <p:txBody>
          <a:bodyPr/>
          <a:lstStyle/>
          <a:p>
            <a:pPr>
              <a:buNone/>
            </a:pPr>
            <a:endParaRPr lang="tr-TR" b="1" dirty="0"/>
          </a:p>
        </p:txBody>
      </p:sp>
      <p:pic>
        <p:nvPicPr>
          <p:cNvPr id="43010" name="Picture 2"/>
          <p:cNvPicPr>
            <a:picLocks noChangeAspect="1" noChangeArrowheads="1"/>
          </p:cNvPicPr>
          <p:nvPr/>
        </p:nvPicPr>
        <p:blipFill>
          <a:blip r:embed="rId2" cstate="print"/>
          <a:srcRect/>
          <a:stretch>
            <a:fillRect/>
          </a:stretch>
        </p:blipFill>
        <p:spPr bwMode="auto">
          <a:xfrm>
            <a:off x="378330" y="1595438"/>
            <a:ext cx="7646457" cy="4857898"/>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İKİNCİ NORMAL FORM</a:t>
            </a:r>
            <a:endParaRPr lang="tr-TR" dirty="0"/>
          </a:p>
        </p:txBody>
      </p:sp>
      <p:sp>
        <p:nvSpPr>
          <p:cNvPr id="3" name="2 İçerik Yer Tutucusu"/>
          <p:cNvSpPr>
            <a:spLocks noGrp="1"/>
          </p:cNvSpPr>
          <p:nvPr>
            <p:ph sz="quarter" idx="1"/>
          </p:nvPr>
        </p:nvSpPr>
        <p:spPr/>
        <p:txBody>
          <a:bodyPr/>
          <a:lstStyle/>
          <a:p>
            <a:pPr>
              <a:buNone/>
            </a:pPr>
            <a:r>
              <a:rPr lang="tr-TR" dirty="0" smtClean="0"/>
              <a:t>İkinci Normal Form’a göre </a:t>
            </a:r>
            <a:r>
              <a:rPr lang="tr-TR" dirty="0" err="1" smtClean="0"/>
              <a:t>normalize</a:t>
            </a:r>
            <a:r>
              <a:rPr lang="tr-TR" dirty="0" smtClean="0"/>
              <a:t> edilmiş bu tablo ile</a:t>
            </a:r>
            <a:r>
              <a:rPr lang="tr-TR" dirty="0" smtClean="0"/>
              <a:t>;</a:t>
            </a:r>
          </a:p>
          <a:p>
            <a:pPr>
              <a:buNone/>
            </a:pPr>
            <a:endParaRPr lang="tr-TR" dirty="0" smtClean="0"/>
          </a:p>
          <a:p>
            <a:pPr lvl="1"/>
            <a:r>
              <a:rPr lang="tr-TR" dirty="0" smtClean="0"/>
              <a:t>Sadece bir satır üzerinde müşteri bilgileri ile ilgili güncelleme yapmaya izin verilir</a:t>
            </a:r>
            <a:r>
              <a:rPr lang="tr-TR" dirty="0" smtClean="0"/>
              <a:t>.</a:t>
            </a:r>
          </a:p>
          <a:p>
            <a:pPr lvl="1"/>
            <a:endParaRPr lang="tr-TR" dirty="0" smtClean="0"/>
          </a:p>
          <a:p>
            <a:pPr lvl="1"/>
            <a:r>
              <a:rPr lang="tr-TR" dirty="0" smtClean="0"/>
              <a:t>Gerekli müşteri bilgilerini elemeksizin müşteri siparişlerini silmeye izin verir</a:t>
            </a:r>
            <a:r>
              <a:rPr lang="tr-TR" dirty="0" smtClean="0"/>
              <a:t>.</a:t>
            </a:r>
          </a:p>
          <a:p>
            <a:pPr lvl="1"/>
            <a:endParaRPr lang="tr-TR" dirty="0" smtClean="0"/>
          </a:p>
          <a:p>
            <a:pPr lvl="1"/>
            <a:r>
              <a:rPr lang="tr-TR" dirty="0" smtClean="0"/>
              <a:t>Disk alanı daha verimli kullanılır.  (Tekrarlı veya gereksiz veri depo edilmez.)</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ÜÇÜNCÜ NORMAL FORM</a:t>
            </a:r>
            <a:endParaRPr lang="tr-TR" dirty="0"/>
          </a:p>
        </p:txBody>
      </p:sp>
      <p:sp>
        <p:nvSpPr>
          <p:cNvPr id="3" name="2 İçerik Yer Tutucusu"/>
          <p:cNvSpPr>
            <a:spLocks noGrp="1"/>
          </p:cNvSpPr>
          <p:nvPr>
            <p:ph sz="quarter" idx="1"/>
          </p:nvPr>
        </p:nvSpPr>
        <p:spPr/>
        <p:txBody>
          <a:bodyPr/>
          <a:lstStyle/>
          <a:p>
            <a:r>
              <a:rPr lang="tr-TR" b="1" dirty="0" smtClean="0"/>
              <a:t>Kural:</a:t>
            </a:r>
            <a:r>
              <a:rPr lang="tr-TR" dirty="0" smtClean="0"/>
              <a:t> Tablolarda herhangi bir alandan türeyebilen alanlar bulunmamalıdır.</a:t>
            </a:r>
          </a:p>
          <a:p>
            <a:r>
              <a:rPr lang="tr-TR" b="1" dirty="0" smtClean="0"/>
              <a:t>Örnek:</a:t>
            </a:r>
            <a:r>
              <a:rPr lang="tr-TR" dirty="0" smtClean="0"/>
              <a:t> </a:t>
            </a:r>
            <a:endParaRPr lang="tr-TR" dirty="0"/>
          </a:p>
        </p:txBody>
      </p:sp>
      <p:pic>
        <p:nvPicPr>
          <p:cNvPr id="44034" name="Picture 2"/>
          <p:cNvPicPr>
            <a:picLocks noChangeAspect="1" noChangeArrowheads="1"/>
          </p:cNvPicPr>
          <p:nvPr/>
        </p:nvPicPr>
        <p:blipFill>
          <a:blip r:embed="rId2" cstate="print"/>
          <a:srcRect/>
          <a:stretch>
            <a:fillRect/>
          </a:stretch>
        </p:blipFill>
        <p:spPr bwMode="auto">
          <a:xfrm>
            <a:off x="755576" y="2924944"/>
            <a:ext cx="7314102" cy="2736304"/>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ÜÇÜNCÜ NORMAL FORM</a:t>
            </a:r>
            <a:endParaRPr lang="tr-TR" dirty="0"/>
          </a:p>
        </p:txBody>
      </p:sp>
      <p:sp>
        <p:nvSpPr>
          <p:cNvPr id="3" name="2 İçerik Yer Tutucusu"/>
          <p:cNvSpPr>
            <a:spLocks noGrp="1"/>
          </p:cNvSpPr>
          <p:nvPr>
            <p:ph sz="quarter" idx="1"/>
          </p:nvPr>
        </p:nvSpPr>
        <p:spPr/>
        <p:txBody>
          <a:bodyPr/>
          <a:lstStyle/>
          <a:p>
            <a:pPr>
              <a:buNone/>
            </a:pPr>
            <a:endParaRPr lang="tr-TR" dirty="0" smtClean="0"/>
          </a:p>
          <a:p>
            <a:pPr>
              <a:buNone/>
            </a:pPr>
            <a:r>
              <a:rPr lang="tr-TR" dirty="0" smtClean="0"/>
              <a:t>Üçüncü </a:t>
            </a:r>
            <a:r>
              <a:rPr lang="tr-TR" dirty="0" smtClean="0"/>
              <a:t>Normal Form’a göre </a:t>
            </a:r>
            <a:r>
              <a:rPr lang="tr-TR" dirty="0" err="1" smtClean="0"/>
              <a:t>normalize</a:t>
            </a:r>
            <a:r>
              <a:rPr lang="tr-TR" dirty="0" smtClean="0"/>
              <a:t> edilmiş bir tabloda</a:t>
            </a:r>
            <a:r>
              <a:rPr lang="tr-TR" dirty="0" smtClean="0"/>
              <a:t>;</a:t>
            </a:r>
          </a:p>
          <a:p>
            <a:endParaRPr lang="tr-TR" dirty="0" smtClean="0"/>
          </a:p>
          <a:p>
            <a:pPr lvl="1"/>
            <a:r>
              <a:rPr lang="tr-TR" dirty="0" smtClean="0"/>
              <a:t>Disk alanı daha verimli bir şekilde kullanılır. (Gereksiz veri depo edilmez</a:t>
            </a:r>
            <a:r>
              <a:rPr lang="tr-TR" dirty="0" smtClean="0"/>
              <a:t>.)</a:t>
            </a:r>
          </a:p>
          <a:p>
            <a:pPr lvl="1"/>
            <a:endParaRPr lang="tr-TR" dirty="0" smtClean="0"/>
          </a:p>
          <a:p>
            <a:pPr lvl="1"/>
            <a:r>
              <a:rPr lang="tr-TR" dirty="0" smtClean="0"/>
              <a:t>Sadece gerekli alanları içeren tablolar oluşur. (Gereksiz alan bulunmaz.)</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YAPISAL İRDELEME NASIL YAPILIR?</a:t>
            </a:r>
            <a:endParaRPr lang="tr-TR" dirty="0"/>
          </a:p>
        </p:txBody>
      </p:sp>
      <p:sp>
        <p:nvSpPr>
          <p:cNvPr id="3" name="2 İçerik Yer Tutucusu"/>
          <p:cNvSpPr>
            <a:spLocks noGrp="1"/>
          </p:cNvSpPr>
          <p:nvPr>
            <p:ph sz="quarter" idx="1"/>
          </p:nvPr>
        </p:nvSpPr>
        <p:spPr/>
        <p:txBody>
          <a:bodyPr>
            <a:normAutofit/>
          </a:bodyPr>
          <a:lstStyle/>
          <a:p>
            <a:pPr>
              <a:buNone/>
            </a:pPr>
            <a:r>
              <a:rPr lang="tr-TR" dirty="0" smtClean="0"/>
              <a:t>Veritabanının şematiği tasarlanırken fiziksel ve mantıksal olmak üzere iki aşama mevcuttur</a:t>
            </a:r>
            <a:r>
              <a:rPr lang="tr-TR" dirty="0" smtClean="0"/>
              <a:t>:</a:t>
            </a:r>
          </a:p>
          <a:p>
            <a:pPr>
              <a:buNone/>
            </a:pPr>
            <a:endParaRPr lang="tr-TR" b="1" dirty="0" smtClean="0"/>
          </a:p>
          <a:p>
            <a:pPr>
              <a:buNone/>
            </a:pPr>
            <a:r>
              <a:rPr lang="tr-TR" b="1" dirty="0" smtClean="0"/>
              <a:t>a. Fiziksel Veritabanı Yapısı</a:t>
            </a:r>
            <a:endParaRPr lang="tr-TR" dirty="0" smtClean="0"/>
          </a:p>
          <a:p>
            <a:pPr lvl="1"/>
            <a:r>
              <a:rPr lang="tr-TR" dirty="0" smtClean="0"/>
              <a:t>Hangi veriler ortak olarak </a:t>
            </a:r>
            <a:r>
              <a:rPr lang="tr-TR" dirty="0" smtClean="0"/>
              <a:t>kullanılacağı belirlenir. </a:t>
            </a:r>
            <a:r>
              <a:rPr lang="tr-TR" dirty="0" smtClean="0"/>
              <a:t>(Tablolar arası ilişkiler buna göre kurulacak.)</a:t>
            </a:r>
          </a:p>
          <a:p>
            <a:pPr lvl="1"/>
            <a:r>
              <a:rPr lang="tr-TR" dirty="0" smtClean="0"/>
              <a:t>Veri erişimini hızlandırmak amacıyla tablodaki hangi alan indekslenmeye uygundur?</a:t>
            </a:r>
          </a:p>
          <a:p>
            <a:pPr lvl="1"/>
            <a:r>
              <a:rPr lang="tr-TR" dirty="0" smtClean="0"/>
              <a:t>Esneklik ve büyümeye izin vermek için neler yapılabilir?</a:t>
            </a:r>
          </a:p>
          <a:p>
            <a:pPr lvl="1"/>
            <a:r>
              <a:rPr lang="tr-TR" dirty="0" smtClean="0"/>
              <a:t>Performansı yükseltmek için veritabanını nasıl </a:t>
            </a:r>
            <a:r>
              <a:rPr lang="tr-TR" dirty="0" err="1" smtClean="0"/>
              <a:t>normalize</a:t>
            </a:r>
            <a:r>
              <a:rPr lang="tr-TR" dirty="0" smtClean="0"/>
              <a:t> etmeliyim?</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YAPISAL İRDELEME NASIL YAPILIR?</a:t>
            </a:r>
            <a:endParaRPr lang="tr-TR" dirty="0"/>
          </a:p>
        </p:txBody>
      </p:sp>
      <p:sp>
        <p:nvSpPr>
          <p:cNvPr id="3" name="2 İçerik Yer Tutucusu"/>
          <p:cNvSpPr>
            <a:spLocks noGrp="1"/>
          </p:cNvSpPr>
          <p:nvPr>
            <p:ph sz="quarter" idx="1"/>
          </p:nvPr>
        </p:nvSpPr>
        <p:spPr/>
        <p:txBody>
          <a:bodyPr>
            <a:normAutofit/>
          </a:bodyPr>
          <a:lstStyle/>
          <a:p>
            <a:pPr>
              <a:buNone/>
            </a:pPr>
            <a:endParaRPr lang="tr-TR" b="1" dirty="0" smtClean="0"/>
          </a:p>
          <a:p>
            <a:pPr>
              <a:buNone/>
            </a:pPr>
            <a:r>
              <a:rPr lang="tr-TR" b="1" dirty="0" smtClean="0"/>
              <a:t>b</a:t>
            </a:r>
            <a:r>
              <a:rPr lang="tr-TR" b="1" dirty="0" smtClean="0"/>
              <a:t>. Mantıksal Veritabanı Yapısı</a:t>
            </a:r>
            <a:endParaRPr lang="tr-TR" dirty="0" smtClean="0"/>
          </a:p>
          <a:p>
            <a:pPr lvl="1"/>
            <a:r>
              <a:rPr lang="tr-TR" dirty="0" smtClean="0"/>
              <a:t>İşin isteğine uygun, gerekli olan bilgiler doğrultusunda tabloların </a:t>
            </a:r>
            <a:r>
              <a:rPr lang="tr-TR" dirty="0" smtClean="0"/>
              <a:t>tanımlanması</a:t>
            </a:r>
            <a:endParaRPr lang="tr-TR" dirty="0" smtClean="0"/>
          </a:p>
          <a:p>
            <a:pPr lvl="1"/>
            <a:r>
              <a:rPr lang="tr-TR" dirty="0" smtClean="0"/>
              <a:t>Tablolar arasında ilişkilerin tanımlaması</a:t>
            </a:r>
          </a:p>
          <a:p>
            <a:pPr lvl="1"/>
            <a:r>
              <a:rPr lang="tr-TR" dirty="0" smtClean="0"/>
              <a:t>Her bir tablonun içerdiği </a:t>
            </a:r>
            <a:r>
              <a:rPr lang="tr-TR" dirty="0" smtClean="0"/>
              <a:t>alanların belirlenmesi</a:t>
            </a:r>
            <a:endParaRPr lang="tr-TR" dirty="0" smtClean="0"/>
          </a:p>
          <a:p>
            <a:pPr lvl="1"/>
            <a:r>
              <a:rPr lang="tr-TR" dirty="0" smtClean="0"/>
              <a:t>Tabloların </a:t>
            </a:r>
            <a:r>
              <a:rPr lang="tr-TR" dirty="0" smtClean="0"/>
              <a:t>3. Normal Form’a varıncaya dek </a:t>
            </a:r>
            <a:r>
              <a:rPr lang="tr-TR" dirty="0" err="1" smtClean="0"/>
              <a:t>normalizasyon</a:t>
            </a:r>
            <a:r>
              <a:rPr lang="tr-TR" dirty="0" smtClean="0"/>
              <a:t> işlemine tabi </a:t>
            </a:r>
            <a:r>
              <a:rPr lang="tr-TR" dirty="0" smtClean="0"/>
              <a:t>tutulması</a:t>
            </a:r>
            <a:endParaRPr lang="tr-TR" dirty="0" smtClean="0"/>
          </a:p>
          <a:p>
            <a:pPr lvl="1"/>
            <a:r>
              <a:rPr lang="tr-TR" dirty="0" smtClean="0"/>
              <a:t>Birincil </a:t>
            </a:r>
            <a:r>
              <a:rPr lang="tr-TR" dirty="0" smtClean="0"/>
              <a:t>Anahtarların </a:t>
            </a:r>
            <a:r>
              <a:rPr lang="tr-TR" dirty="0" smtClean="0"/>
              <a:t>(</a:t>
            </a:r>
            <a:r>
              <a:rPr lang="tr-TR" dirty="0" err="1" smtClean="0"/>
              <a:t>Primary</a:t>
            </a:r>
            <a:r>
              <a:rPr lang="tr-TR" dirty="0" smtClean="0"/>
              <a:t> </a:t>
            </a:r>
            <a:r>
              <a:rPr lang="tr-TR" dirty="0" err="1" smtClean="0"/>
              <a:t>Key’leri</a:t>
            </a:r>
            <a:r>
              <a:rPr lang="tr-TR" dirty="0" smtClean="0"/>
              <a:t>) ve Yabancı </a:t>
            </a:r>
            <a:r>
              <a:rPr lang="tr-TR" dirty="0" smtClean="0"/>
              <a:t>Anahtarların </a:t>
            </a:r>
            <a:r>
              <a:rPr lang="tr-TR" dirty="0" smtClean="0"/>
              <a:t>(</a:t>
            </a:r>
            <a:r>
              <a:rPr lang="tr-TR" dirty="0" err="1" smtClean="0"/>
              <a:t>Foreign</a:t>
            </a:r>
            <a:r>
              <a:rPr lang="tr-TR" dirty="0" smtClean="0"/>
              <a:t> </a:t>
            </a:r>
            <a:r>
              <a:rPr lang="tr-TR" dirty="0" err="1" smtClean="0"/>
              <a:t>Key’leri</a:t>
            </a:r>
            <a:r>
              <a:rPr lang="tr-TR" dirty="0" smtClean="0"/>
              <a:t>) </a:t>
            </a:r>
            <a:r>
              <a:rPr lang="tr-TR" dirty="0" smtClean="0"/>
              <a:t>belirlenmesi</a:t>
            </a:r>
            <a:endParaRPr lang="tr-TR" dirty="0" smtClean="0"/>
          </a:p>
          <a:p>
            <a:endParaRPr lang="tr-TR" sz="21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RDBMS SET TEORİLERİ</a:t>
            </a:r>
            <a:endParaRPr lang="tr-TR" dirty="0"/>
          </a:p>
        </p:txBody>
      </p:sp>
      <p:sp>
        <p:nvSpPr>
          <p:cNvPr id="3" name="2 İçerik Yer Tutucusu"/>
          <p:cNvSpPr>
            <a:spLocks noGrp="1"/>
          </p:cNvSpPr>
          <p:nvPr>
            <p:ph sz="quarter" idx="1"/>
          </p:nvPr>
        </p:nvSpPr>
        <p:spPr/>
        <p:txBody>
          <a:bodyPr/>
          <a:lstStyle/>
          <a:p>
            <a:pPr algn="ctr">
              <a:buNone/>
            </a:pPr>
            <a:r>
              <a:rPr lang="tr-TR" dirty="0" err="1" smtClean="0"/>
              <a:t>RDBMS’deki</a:t>
            </a:r>
            <a:r>
              <a:rPr lang="tr-TR" dirty="0" smtClean="0"/>
              <a:t> tüm </a:t>
            </a:r>
            <a:r>
              <a:rPr lang="tr-TR" dirty="0" smtClean="0"/>
              <a:t>bilgiler </a:t>
            </a:r>
            <a:r>
              <a:rPr lang="tr-TR" dirty="0" smtClean="0"/>
              <a:t>2 boyutlu tablolar halinde </a:t>
            </a:r>
            <a:r>
              <a:rPr lang="tr-TR" dirty="0" smtClean="0"/>
              <a:t>saklanmaktadır.</a:t>
            </a:r>
          </a:p>
          <a:p>
            <a:pPr algn="ctr">
              <a:buNone/>
            </a:pPr>
            <a:r>
              <a:rPr lang="tr-TR" dirty="0" smtClean="0"/>
              <a:t>Bu </a:t>
            </a:r>
            <a:r>
              <a:rPr lang="tr-TR" dirty="0" smtClean="0"/>
              <a:t>verilere erişim ise set teoremlerine göre </a:t>
            </a:r>
            <a:r>
              <a:rPr lang="tr-TR" dirty="0" smtClean="0"/>
              <a:t>sağlanır:</a:t>
            </a:r>
            <a:endParaRPr lang="tr-TR" dirty="0" smtClean="0"/>
          </a:p>
          <a:p>
            <a:pPr lvl="2">
              <a:lnSpc>
                <a:spcPct val="150000"/>
              </a:lnSpc>
            </a:pPr>
            <a:r>
              <a:rPr lang="tr-TR" b="1" dirty="0" err="1" smtClean="0"/>
              <a:t>Union</a:t>
            </a:r>
            <a:endParaRPr lang="tr-TR" b="1" dirty="0" smtClean="0"/>
          </a:p>
          <a:p>
            <a:pPr lvl="2">
              <a:lnSpc>
                <a:spcPct val="150000"/>
              </a:lnSpc>
            </a:pPr>
            <a:r>
              <a:rPr lang="tr-TR" b="1" dirty="0" err="1" smtClean="0"/>
              <a:t>Difference</a:t>
            </a:r>
            <a:endParaRPr lang="tr-TR" b="1" dirty="0" smtClean="0"/>
          </a:p>
          <a:p>
            <a:pPr lvl="2">
              <a:lnSpc>
                <a:spcPct val="150000"/>
              </a:lnSpc>
            </a:pPr>
            <a:r>
              <a:rPr lang="tr-TR" b="1" dirty="0" err="1" smtClean="0"/>
              <a:t>Intersection</a:t>
            </a:r>
            <a:endParaRPr lang="tr-TR" b="1" dirty="0" smtClean="0"/>
          </a:p>
          <a:p>
            <a:pPr lvl="2">
              <a:lnSpc>
                <a:spcPct val="150000"/>
              </a:lnSpc>
            </a:pPr>
            <a:r>
              <a:rPr lang="tr-TR" b="1" dirty="0" err="1" smtClean="0"/>
              <a:t>Production</a:t>
            </a:r>
            <a:endParaRPr lang="tr-TR" b="1" dirty="0" smtClean="0"/>
          </a:p>
          <a:p>
            <a:pPr lvl="2">
              <a:lnSpc>
                <a:spcPct val="150000"/>
              </a:lnSpc>
            </a:pPr>
            <a:r>
              <a:rPr lang="tr-TR" b="1" dirty="0" err="1" smtClean="0"/>
              <a:t>Projection</a:t>
            </a:r>
            <a:endParaRPr lang="tr-TR" b="1" dirty="0" smtClean="0"/>
          </a:p>
          <a:p>
            <a:pPr lvl="2">
              <a:lnSpc>
                <a:spcPct val="150000"/>
              </a:lnSpc>
            </a:pPr>
            <a:r>
              <a:rPr lang="tr-TR" b="1" dirty="0" err="1" smtClean="0"/>
              <a:t>Selection</a:t>
            </a:r>
            <a:endParaRPr lang="tr-TR" b="1" dirty="0" smtClean="0"/>
          </a:p>
          <a:p>
            <a:pPr lvl="2">
              <a:lnSpc>
                <a:spcPct val="150000"/>
              </a:lnSpc>
            </a:pPr>
            <a:r>
              <a:rPr lang="tr-TR" b="1" dirty="0" err="1" smtClean="0"/>
              <a:t>Join</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İÇİN 12 KURAL</a:t>
            </a:r>
            <a:endParaRPr lang="tr-TR" b="1" dirty="0"/>
          </a:p>
        </p:txBody>
      </p:sp>
      <p:sp>
        <p:nvSpPr>
          <p:cNvPr id="3" name="2 İçerik Yer Tutucusu"/>
          <p:cNvSpPr>
            <a:spLocks noGrp="1"/>
          </p:cNvSpPr>
          <p:nvPr>
            <p:ph sz="quarter" idx="1"/>
          </p:nvPr>
        </p:nvSpPr>
        <p:spPr/>
        <p:txBody>
          <a:bodyPr>
            <a:noAutofit/>
          </a:bodyPr>
          <a:lstStyle/>
          <a:p>
            <a:pPr marL="342900" lvl="0" indent="-342900">
              <a:buFont typeface="+mj-lt"/>
              <a:buAutoNum type="arabicPeriod" startAt="4"/>
            </a:pPr>
            <a:r>
              <a:rPr lang="tr-TR" sz="1800" b="1" dirty="0" smtClean="0"/>
              <a:t>İlişkisel model üzerine kurulu dinamik online katalog: </a:t>
            </a:r>
            <a:r>
              <a:rPr lang="tr-TR" sz="1800" dirty="0" smtClean="0"/>
              <a:t>Veritabanı açıklaması, mantıksal seviyede, sıradan verilerle aynı şekilde temsil edilir. Böylece yetkili kullanıcılar sorgusuna aynı ilişkisel dili sıradan verilere uyguladıkları gibi uygulayabilirler.</a:t>
            </a:r>
          </a:p>
          <a:p>
            <a:pPr marL="342900" lvl="0" indent="-342900">
              <a:buFont typeface="+mj-lt"/>
              <a:buAutoNum type="arabicPeriod" startAt="4"/>
            </a:pPr>
            <a:r>
              <a:rPr lang="tr-TR" sz="1800" b="1" dirty="0" smtClean="0"/>
              <a:t>Anlaşılır veri alt dili kuralı: </a:t>
            </a:r>
            <a:r>
              <a:rPr lang="tr-TR" sz="1800" dirty="0" smtClean="0"/>
              <a:t>İlişkisel bir sistem birden fazla dil ve terminal kullanımının birkaç kipini destekleyebilir (örneğin boşlukları doldurma kipi). Ancak, iyi tanımlanmış söz dizimi başına karakter katarları olarak, deyimleri ifade edebilir olan ve aşağıdaki maddelerin tamamını desteklemede anlaşılır olan en az bir dil bulunması gerekir:</a:t>
            </a:r>
          </a:p>
          <a:p>
            <a:pPr lvl="1"/>
            <a:r>
              <a:rPr lang="tr-TR" sz="1500" dirty="0" smtClean="0"/>
              <a:t>Veri tanımlama</a:t>
            </a:r>
          </a:p>
          <a:p>
            <a:pPr lvl="1"/>
            <a:r>
              <a:rPr lang="tr-TR" sz="1500" dirty="0" smtClean="0"/>
              <a:t>Görünüm tanımlama</a:t>
            </a:r>
          </a:p>
          <a:p>
            <a:pPr lvl="1"/>
            <a:r>
              <a:rPr lang="tr-TR" sz="1500" dirty="0" smtClean="0"/>
              <a:t>Veri üzerinde değişiklik yapma (etkileşimli ve programa göre)</a:t>
            </a:r>
          </a:p>
          <a:p>
            <a:pPr lvl="1"/>
            <a:r>
              <a:rPr lang="tr-TR" sz="1500" dirty="0" smtClean="0"/>
              <a:t>Bütünlük kısıtlamaları</a:t>
            </a:r>
          </a:p>
          <a:p>
            <a:pPr lvl="1"/>
            <a:r>
              <a:rPr lang="tr-TR" sz="1500" dirty="0" smtClean="0"/>
              <a:t>Yetkilendirme</a:t>
            </a:r>
          </a:p>
          <a:p>
            <a:pPr lvl="1"/>
            <a:r>
              <a:rPr lang="tr-TR" sz="1500" dirty="0" smtClean="0"/>
              <a:t>Hareket sınırları (</a:t>
            </a:r>
            <a:r>
              <a:rPr lang="tr-TR" sz="1500" dirty="0" err="1" smtClean="0"/>
              <a:t>begin</a:t>
            </a:r>
            <a:r>
              <a:rPr lang="tr-TR" sz="1500" dirty="0" smtClean="0"/>
              <a:t>, </a:t>
            </a:r>
            <a:r>
              <a:rPr lang="tr-TR" sz="1500" dirty="0" err="1" smtClean="0"/>
              <a:t>commit</a:t>
            </a:r>
            <a:r>
              <a:rPr lang="tr-TR" sz="1500" dirty="0" smtClean="0"/>
              <a:t> ve </a:t>
            </a:r>
            <a:r>
              <a:rPr lang="tr-TR" sz="1500" dirty="0" err="1" smtClean="0"/>
              <a:t>rollback</a:t>
            </a:r>
            <a:r>
              <a:rPr lang="tr-TR" sz="1500" dirty="0" smtClean="0"/>
              <a:t>)</a:t>
            </a:r>
            <a:endParaRPr lang="tr-TR" sz="1500" dirty="0"/>
          </a:p>
        </p:txBody>
      </p:sp>
      <p:pic>
        <p:nvPicPr>
          <p:cNvPr id="4" name="Picture 2" descr="http://www.asyadrama.com/resm/kural.png"/>
          <p:cNvPicPr>
            <a:picLocks noChangeAspect="1" noChangeArrowheads="1"/>
          </p:cNvPicPr>
          <p:nvPr/>
        </p:nvPicPr>
        <p:blipFill>
          <a:blip r:embed="rId2" cstate="print"/>
          <a:srcRect/>
          <a:stretch>
            <a:fillRect/>
          </a:stretch>
        </p:blipFill>
        <p:spPr bwMode="auto">
          <a:xfrm>
            <a:off x="8186954" y="5747810"/>
            <a:ext cx="476250" cy="47625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RDBMS SET TEORİLERİ</a:t>
            </a:r>
            <a:endParaRPr lang="tr-TR" dirty="0"/>
          </a:p>
        </p:txBody>
      </p:sp>
      <p:sp>
        <p:nvSpPr>
          <p:cNvPr id="3" name="2 İçerik Yer Tutucusu"/>
          <p:cNvSpPr>
            <a:spLocks noGrp="1"/>
          </p:cNvSpPr>
          <p:nvPr>
            <p:ph sz="quarter" idx="1"/>
          </p:nvPr>
        </p:nvSpPr>
        <p:spPr/>
        <p:txBody>
          <a:bodyPr>
            <a:normAutofit/>
          </a:bodyPr>
          <a:lstStyle/>
          <a:p>
            <a:pPr lvl="0"/>
            <a:endParaRPr lang="tr-TR" b="1" dirty="0" smtClean="0"/>
          </a:p>
          <a:p>
            <a:pPr lvl="0"/>
            <a:r>
              <a:rPr lang="tr-TR" b="1" dirty="0" err="1" smtClean="0"/>
              <a:t>Union</a:t>
            </a:r>
            <a:r>
              <a:rPr lang="tr-TR" b="1" dirty="0" smtClean="0"/>
              <a:t>:</a:t>
            </a:r>
            <a:r>
              <a:rPr lang="tr-TR" dirty="0" smtClean="0"/>
              <a:t> Birleşim işlemidir. </a:t>
            </a:r>
            <a:r>
              <a:rPr lang="tr-TR" dirty="0" err="1" smtClean="0"/>
              <a:t>Union</a:t>
            </a:r>
            <a:r>
              <a:rPr lang="tr-TR" dirty="0" smtClean="0"/>
              <a:t> işlemi için:</a:t>
            </a:r>
          </a:p>
          <a:p>
            <a:pPr lvl="1"/>
            <a:r>
              <a:rPr lang="tr-TR" dirty="0" smtClean="0"/>
              <a:t>İki tablonun alan sayısı aynı olmalı.</a:t>
            </a:r>
          </a:p>
          <a:p>
            <a:pPr lvl="1"/>
            <a:r>
              <a:rPr lang="tr-TR" dirty="0" smtClean="0"/>
              <a:t>Aynı kayıttan biri bulunmalı.</a:t>
            </a:r>
          </a:p>
          <a:p>
            <a:pPr lvl="1"/>
            <a:r>
              <a:rPr lang="tr-TR" dirty="0" smtClean="0"/>
              <a:t>Alanların adı farklı olsa bile tipleri aynı </a:t>
            </a:r>
            <a:r>
              <a:rPr lang="tr-TR" dirty="0" smtClean="0"/>
              <a:t>olmalı</a:t>
            </a:r>
          </a:p>
          <a:p>
            <a:pPr lvl="1"/>
            <a:endParaRPr lang="tr-TR" dirty="0" smtClean="0"/>
          </a:p>
          <a:p>
            <a:pPr lvl="0"/>
            <a:r>
              <a:rPr lang="tr-TR" b="1" dirty="0" err="1" smtClean="0"/>
              <a:t>Difference</a:t>
            </a:r>
            <a:r>
              <a:rPr lang="tr-TR" b="1" dirty="0" smtClean="0"/>
              <a:t>:</a:t>
            </a:r>
            <a:r>
              <a:rPr lang="tr-TR" dirty="0" smtClean="0"/>
              <a:t> Fark alma </a:t>
            </a:r>
            <a:r>
              <a:rPr lang="tr-TR" dirty="0" smtClean="0"/>
              <a:t>işlemidir. </a:t>
            </a:r>
            <a:r>
              <a:rPr lang="tr-TR" dirty="0" smtClean="0"/>
              <a:t>İki bağıntının farkı birinci bağıntıda olan ikinci bağıntıda olmayan kayıtları içeren üçüncü bir bağıntıdır. Bağıntılar </a:t>
            </a:r>
            <a:r>
              <a:rPr lang="tr-TR" dirty="0" err="1" smtClean="0"/>
              <a:t>Union’a</a:t>
            </a:r>
            <a:r>
              <a:rPr lang="tr-TR" dirty="0" smtClean="0"/>
              <a:t> uygun olmadır.</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RDBMS SET TEORİLERİ</a:t>
            </a:r>
            <a:endParaRPr lang="tr-TR" dirty="0"/>
          </a:p>
        </p:txBody>
      </p:sp>
      <p:sp>
        <p:nvSpPr>
          <p:cNvPr id="3" name="2 İçerik Yer Tutucusu"/>
          <p:cNvSpPr>
            <a:spLocks noGrp="1"/>
          </p:cNvSpPr>
          <p:nvPr>
            <p:ph sz="quarter" idx="1"/>
          </p:nvPr>
        </p:nvSpPr>
        <p:spPr/>
        <p:txBody>
          <a:bodyPr>
            <a:normAutofit lnSpcReduction="10000"/>
          </a:bodyPr>
          <a:lstStyle/>
          <a:p>
            <a:pPr lvl="0"/>
            <a:endParaRPr lang="tr-TR" b="1" dirty="0" smtClean="0"/>
          </a:p>
          <a:p>
            <a:pPr lvl="0"/>
            <a:r>
              <a:rPr lang="tr-TR" b="1" dirty="0" err="1" smtClean="0"/>
              <a:t>Intersection</a:t>
            </a:r>
            <a:r>
              <a:rPr lang="tr-TR" b="1" dirty="0" smtClean="0"/>
              <a:t>:</a:t>
            </a:r>
            <a:r>
              <a:rPr lang="tr-TR" dirty="0" smtClean="0"/>
              <a:t> Kesişim </a:t>
            </a:r>
            <a:r>
              <a:rPr lang="tr-TR" dirty="0" smtClean="0"/>
              <a:t>işlemidir. </a:t>
            </a:r>
            <a:r>
              <a:rPr lang="tr-TR" dirty="0" smtClean="0"/>
              <a:t>İki bağıntının kesişimi ortak kayıtları içeren üçüncü bir bağıntıdır. </a:t>
            </a:r>
            <a:endParaRPr lang="tr-TR" dirty="0" smtClean="0"/>
          </a:p>
          <a:p>
            <a:pPr lvl="0"/>
            <a:endParaRPr lang="tr-TR" dirty="0" smtClean="0"/>
          </a:p>
          <a:p>
            <a:pPr lvl="0"/>
            <a:r>
              <a:rPr lang="tr-TR" b="1" dirty="0" err="1" smtClean="0"/>
              <a:t>Production</a:t>
            </a:r>
            <a:r>
              <a:rPr lang="tr-TR" b="1" dirty="0" smtClean="0"/>
              <a:t>:</a:t>
            </a:r>
            <a:r>
              <a:rPr lang="tr-TR" dirty="0" smtClean="0"/>
              <a:t> Üretim. İki bağıntının çarpımı [</a:t>
            </a:r>
            <a:r>
              <a:rPr lang="tr-TR" dirty="0" err="1" smtClean="0"/>
              <a:t>kartezyen</a:t>
            </a:r>
            <a:r>
              <a:rPr lang="tr-TR" dirty="0" smtClean="0"/>
              <a:t> çarpımı] ile bir bağıntıdaki her bir kayıtın diğer bağıntıdaki her bir kayıt ile çarpılmasıdır</a:t>
            </a:r>
            <a:r>
              <a:rPr lang="tr-TR" dirty="0" smtClean="0"/>
              <a:t>.</a:t>
            </a:r>
          </a:p>
          <a:p>
            <a:pPr lvl="0"/>
            <a:endParaRPr lang="tr-TR" dirty="0" smtClean="0"/>
          </a:p>
          <a:p>
            <a:pPr lvl="0"/>
            <a:r>
              <a:rPr lang="tr-TR" b="1" dirty="0" err="1" smtClean="0"/>
              <a:t>Projection</a:t>
            </a:r>
            <a:r>
              <a:rPr lang="tr-TR" b="1" dirty="0" smtClean="0"/>
              <a:t>:</a:t>
            </a:r>
            <a:r>
              <a:rPr lang="tr-TR" dirty="0" smtClean="0"/>
              <a:t> </a:t>
            </a:r>
            <a:r>
              <a:rPr lang="tr-TR" dirty="0" smtClean="0"/>
              <a:t>Gösterim. Bir </a:t>
            </a:r>
            <a:r>
              <a:rPr lang="tr-TR" dirty="0" smtClean="0"/>
              <a:t>bağıntıdan özel kısımların seçilmesi istemidir. </a:t>
            </a:r>
            <a:r>
              <a:rPr lang="tr-TR" dirty="0" err="1" smtClean="0"/>
              <a:t>Projection</a:t>
            </a:r>
            <a:r>
              <a:rPr lang="tr-TR" dirty="0" smtClean="0"/>
              <a:t> sonucu seçilen özelliklere sahip yeni bir bağıntıdır. </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RDBMS SET TEORİLERİ</a:t>
            </a:r>
            <a:endParaRPr lang="tr-TR" dirty="0"/>
          </a:p>
        </p:txBody>
      </p:sp>
      <p:sp>
        <p:nvSpPr>
          <p:cNvPr id="3" name="2 İçerik Yer Tutucusu"/>
          <p:cNvSpPr>
            <a:spLocks noGrp="1"/>
          </p:cNvSpPr>
          <p:nvPr>
            <p:ph sz="quarter" idx="1"/>
          </p:nvPr>
        </p:nvSpPr>
        <p:spPr/>
        <p:txBody>
          <a:bodyPr>
            <a:normAutofit/>
          </a:bodyPr>
          <a:lstStyle/>
          <a:p>
            <a:pPr lvl="0"/>
            <a:endParaRPr lang="tr-TR" b="1" dirty="0" smtClean="0"/>
          </a:p>
          <a:p>
            <a:pPr lvl="0"/>
            <a:r>
              <a:rPr lang="tr-TR" b="1" dirty="0" err="1" smtClean="0"/>
              <a:t>Selection</a:t>
            </a:r>
            <a:r>
              <a:rPr lang="tr-TR" b="1" dirty="0" smtClean="0"/>
              <a:t> :</a:t>
            </a:r>
            <a:r>
              <a:rPr lang="tr-TR" dirty="0" smtClean="0"/>
              <a:t> </a:t>
            </a:r>
            <a:r>
              <a:rPr lang="tr-TR" dirty="0" smtClean="0"/>
              <a:t>Seçme işlemidir. </a:t>
            </a:r>
            <a:r>
              <a:rPr lang="tr-TR" dirty="0" err="1" smtClean="0"/>
              <a:t>Projection</a:t>
            </a:r>
            <a:r>
              <a:rPr lang="tr-TR" dirty="0" smtClean="0"/>
              <a:t> operatörü kolonları; </a:t>
            </a:r>
            <a:r>
              <a:rPr lang="tr-TR" dirty="0" err="1" smtClean="0"/>
              <a:t>selection</a:t>
            </a:r>
            <a:r>
              <a:rPr lang="tr-TR" dirty="0" smtClean="0"/>
              <a:t> ise satırları alır. </a:t>
            </a:r>
            <a:r>
              <a:rPr lang="tr-TR" dirty="0" err="1" smtClean="0"/>
              <a:t>Projection</a:t>
            </a:r>
            <a:r>
              <a:rPr lang="tr-TR" dirty="0" smtClean="0"/>
              <a:t> bağıntıdaki özellikleri tanımlar, </a:t>
            </a:r>
            <a:r>
              <a:rPr lang="tr-TR" dirty="0" err="1" smtClean="0"/>
              <a:t>selection</a:t>
            </a:r>
            <a:r>
              <a:rPr lang="tr-TR" dirty="0" smtClean="0"/>
              <a:t> ise bağıntıdaki satırları tanımlar</a:t>
            </a:r>
            <a:r>
              <a:rPr lang="tr-TR" dirty="0" smtClean="0"/>
              <a:t>.</a:t>
            </a:r>
          </a:p>
          <a:p>
            <a:pPr lvl="0"/>
            <a:endParaRPr lang="tr-TR" dirty="0" smtClean="0"/>
          </a:p>
          <a:p>
            <a:pPr lvl="0"/>
            <a:r>
              <a:rPr lang="tr-TR" b="1" dirty="0" err="1" smtClean="0"/>
              <a:t>Join</a:t>
            </a:r>
            <a:r>
              <a:rPr lang="tr-TR" b="1" dirty="0" smtClean="0"/>
              <a:t> :</a:t>
            </a:r>
            <a:r>
              <a:rPr lang="tr-TR" dirty="0" smtClean="0"/>
              <a:t> </a:t>
            </a:r>
            <a:r>
              <a:rPr lang="tr-TR" dirty="0" smtClean="0"/>
              <a:t>Kombinasyon işlemidir. </a:t>
            </a:r>
            <a:r>
              <a:rPr lang="tr-TR" dirty="0" err="1" smtClean="0"/>
              <a:t>Join</a:t>
            </a:r>
            <a:r>
              <a:rPr lang="tr-TR" dirty="0" smtClean="0"/>
              <a:t> işlemi </a:t>
            </a:r>
            <a:r>
              <a:rPr lang="tr-TR" dirty="0" err="1" smtClean="0"/>
              <a:t>production</a:t>
            </a:r>
            <a:r>
              <a:rPr lang="tr-TR" dirty="0" smtClean="0"/>
              <a:t>, </a:t>
            </a:r>
            <a:r>
              <a:rPr lang="tr-TR" dirty="0" err="1" smtClean="0"/>
              <a:t>projection</a:t>
            </a:r>
            <a:r>
              <a:rPr lang="tr-TR" dirty="0" smtClean="0"/>
              <a:t> ve </a:t>
            </a:r>
            <a:r>
              <a:rPr lang="tr-TR" dirty="0" err="1" smtClean="0"/>
              <a:t>selection</a:t>
            </a:r>
            <a:r>
              <a:rPr lang="tr-TR" dirty="0" smtClean="0"/>
              <a:t> işlemlerinin kombinasyonudur. İlk olarak A ve B işlemleri </a:t>
            </a:r>
            <a:r>
              <a:rPr lang="tr-TR" dirty="0" err="1" smtClean="0"/>
              <a:t>product</a:t>
            </a:r>
            <a:r>
              <a:rPr lang="tr-TR" dirty="0" smtClean="0"/>
              <a:t> edilir. Sonra bazı satırları elemek için </a:t>
            </a:r>
            <a:r>
              <a:rPr lang="tr-TR" dirty="0" err="1" smtClean="0"/>
              <a:t>selection</a:t>
            </a:r>
            <a:r>
              <a:rPr lang="tr-TR" dirty="0" smtClean="0"/>
              <a:t> yapılır. En son da </a:t>
            </a:r>
            <a:r>
              <a:rPr lang="tr-TR" dirty="0" err="1" smtClean="0"/>
              <a:t>projection</a:t>
            </a:r>
            <a:r>
              <a:rPr lang="tr-TR" dirty="0" smtClean="0"/>
              <a:t> ile tekrarlanmış özellikler kaldırılır.</a:t>
            </a:r>
          </a:p>
          <a:p>
            <a:pPr lvl="0"/>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p>
          <a:p>
            <a:endParaRPr lang="tr-TR" dirty="0" smtClean="0"/>
          </a:p>
          <a:p>
            <a:endParaRPr lang="tr-TR" dirty="0" smtClean="0"/>
          </a:p>
          <a:p>
            <a:endParaRPr lang="tr-TR" dirty="0" smtClean="0"/>
          </a:p>
          <a:p>
            <a:pPr algn="ctr">
              <a:buNone/>
            </a:pPr>
            <a:r>
              <a:rPr lang="tr-TR" b="1" dirty="0" smtClean="0"/>
              <a:t>d</a:t>
            </a:r>
            <a:r>
              <a:rPr lang="tr-TR" b="1" dirty="0" smtClean="0"/>
              <a:t>evam edecek…</a:t>
            </a: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İÇİN 12 KURAL</a:t>
            </a:r>
            <a:endParaRPr lang="tr-TR" b="1" dirty="0"/>
          </a:p>
        </p:txBody>
      </p:sp>
      <p:sp>
        <p:nvSpPr>
          <p:cNvPr id="3" name="2 İçerik Yer Tutucusu"/>
          <p:cNvSpPr>
            <a:spLocks noGrp="1"/>
          </p:cNvSpPr>
          <p:nvPr>
            <p:ph sz="quarter" idx="1"/>
          </p:nvPr>
        </p:nvSpPr>
        <p:spPr/>
        <p:txBody>
          <a:bodyPr>
            <a:noAutofit/>
          </a:bodyPr>
          <a:lstStyle/>
          <a:p>
            <a:pPr marL="342900" lvl="0" indent="-342900">
              <a:buFont typeface="+mj-lt"/>
              <a:buAutoNum type="arabicPeriod" startAt="6"/>
            </a:pPr>
            <a:r>
              <a:rPr lang="tr-TR" sz="1800" b="1" dirty="0" smtClean="0"/>
              <a:t>Görünüm güncelleme kuralı: </a:t>
            </a:r>
            <a:r>
              <a:rPr lang="tr-TR" sz="1800" dirty="0" smtClean="0"/>
              <a:t>Teorik olarak güncellenebilir tüm görünümler, sistem tarafından da güncellenebilir.</a:t>
            </a:r>
          </a:p>
          <a:p>
            <a:pPr marL="342900" lvl="0" indent="-342900">
              <a:buFont typeface="+mj-lt"/>
              <a:buAutoNum type="arabicPeriod" startAt="6"/>
            </a:pPr>
            <a:r>
              <a:rPr lang="tr-TR" sz="1800" b="1" dirty="0" smtClean="0"/>
              <a:t>Yüksek seviyeli araya girme, güncelleme ve silme: </a:t>
            </a:r>
            <a:r>
              <a:rPr lang="tr-TR" sz="1800" dirty="0" smtClean="0"/>
              <a:t>Temel veya türemiş bir ilişkiyi tek bir </a:t>
            </a:r>
            <a:r>
              <a:rPr lang="tr-TR" sz="1800" dirty="0" err="1" smtClean="0"/>
              <a:t>operand</a:t>
            </a:r>
            <a:r>
              <a:rPr lang="tr-TR" sz="1800" dirty="0" smtClean="0"/>
              <a:t> olarak yönetebilme yeteneği, sadece veri alımı için değil, verinin araya girilmesi, güncellenmesi ve silinmesi için de geçerlidir.</a:t>
            </a:r>
          </a:p>
          <a:p>
            <a:pPr marL="342900" lvl="0" indent="-342900">
              <a:buFont typeface="+mj-lt"/>
              <a:buAutoNum type="arabicPeriod" startAt="6"/>
            </a:pPr>
            <a:r>
              <a:rPr lang="tr-TR" sz="1800" b="1" dirty="0" smtClean="0"/>
              <a:t>Fiziksel veri bağımsızlığı: </a:t>
            </a:r>
            <a:r>
              <a:rPr lang="tr-TR" sz="1800" dirty="0" smtClean="0"/>
              <a:t>Uygulama programlar ve terminal faaliyetler, depolama temsillerinde veya erişim metotlarında ne değişiklik yapılırsa yapılsın, mantıksal olarak zarar görmemiş olarak kalır. </a:t>
            </a:r>
          </a:p>
          <a:p>
            <a:pPr marL="342900" lvl="0" indent="-342900">
              <a:buFont typeface="+mj-lt"/>
              <a:buAutoNum type="arabicPeriod" startAt="6"/>
            </a:pPr>
            <a:r>
              <a:rPr lang="tr-TR" sz="1800" b="1" dirty="0" smtClean="0"/>
              <a:t>Mantıksal veri bağımsızlığı:</a:t>
            </a:r>
            <a:r>
              <a:rPr lang="tr-TR" sz="1800" dirty="0" smtClean="0"/>
              <a:t> Temel tablolarına herhangi türden teorik olarak zarar görmemeye izin veren bilgi koruma değişikliği yapıldığında, uygulama programları ve terminal faaliyetler zarar görmemiş olarak kalır. </a:t>
            </a:r>
          </a:p>
          <a:p>
            <a:pPr marL="457200" indent="-457200">
              <a:buFont typeface="+mj-lt"/>
              <a:buAutoNum type="arabicPeriod" startAt="6"/>
            </a:pPr>
            <a:endParaRPr lang="tr-TR" sz="1800" dirty="0"/>
          </a:p>
        </p:txBody>
      </p:sp>
      <p:pic>
        <p:nvPicPr>
          <p:cNvPr id="4" name="Picture 2" descr="http://www.asyadrama.com/resm/kural.png"/>
          <p:cNvPicPr>
            <a:picLocks noChangeAspect="1" noChangeArrowheads="1"/>
          </p:cNvPicPr>
          <p:nvPr/>
        </p:nvPicPr>
        <p:blipFill>
          <a:blip r:embed="rId2" cstate="print"/>
          <a:srcRect/>
          <a:stretch>
            <a:fillRect/>
          </a:stretch>
        </p:blipFill>
        <p:spPr bwMode="auto">
          <a:xfrm>
            <a:off x="8186954" y="5747810"/>
            <a:ext cx="476250" cy="4762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İÇİN 12 KURAL</a:t>
            </a:r>
            <a:endParaRPr lang="tr-TR" b="1" dirty="0"/>
          </a:p>
        </p:txBody>
      </p:sp>
      <p:sp>
        <p:nvSpPr>
          <p:cNvPr id="3" name="2 İçerik Yer Tutucusu"/>
          <p:cNvSpPr>
            <a:spLocks noGrp="1"/>
          </p:cNvSpPr>
          <p:nvPr>
            <p:ph sz="quarter" idx="1"/>
          </p:nvPr>
        </p:nvSpPr>
        <p:spPr/>
        <p:txBody>
          <a:bodyPr>
            <a:noAutofit/>
          </a:bodyPr>
          <a:lstStyle/>
          <a:p>
            <a:pPr marL="342900" lvl="0" indent="-342900">
              <a:buFont typeface="+mj-lt"/>
              <a:buAutoNum type="arabicPeriod" startAt="10"/>
            </a:pPr>
            <a:r>
              <a:rPr lang="tr-TR" sz="1800" b="1" dirty="0" smtClean="0"/>
              <a:t>Bütünlük bağımsızlığı:</a:t>
            </a:r>
            <a:r>
              <a:rPr lang="tr-TR" sz="1800" dirty="0" smtClean="0"/>
              <a:t> Belirli bir veritabanına özgü bütünlük sınırları, ilişkisel ve alt dilinde tanımlanabilir ve uygulama programlarında değil, katalogda depolanabilir olmalıdır.</a:t>
            </a:r>
          </a:p>
          <a:p>
            <a:pPr marL="342900" lvl="0" indent="-342900">
              <a:buFont typeface="+mj-lt"/>
              <a:buAutoNum type="arabicPeriod" startAt="10"/>
            </a:pPr>
            <a:endParaRPr lang="tr-TR" sz="1800" dirty="0" smtClean="0"/>
          </a:p>
          <a:p>
            <a:pPr marL="342900" lvl="0" indent="-342900">
              <a:buFont typeface="+mj-lt"/>
              <a:buAutoNum type="arabicPeriod" startAt="10"/>
            </a:pPr>
            <a:r>
              <a:rPr lang="tr-TR" sz="1800" b="1" dirty="0" smtClean="0"/>
              <a:t>Dağıtım bağımsızlığı:</a:t>
            </a:r>
            <a:r>
              <a:rPr lang="tr-TR" sz="1800" dirty="0" smtClean="0"/>
              <a:t> İlişkisel bir </a:t>
            </a:r>
            <a:r>
              <a:rPr lang="tr-TR" sz="1800" dirty="0" err="1" smtClean="0"/>
              <a:t>VTYS’in</a:t>
            </a:r>
            <a:r>
              <a:rPr lang="tr-TR" sz="1800" dirty="0" smtClean="0"/>
              <a:t> dağıtım bağımsızlığı vardır.</a:t>
            </a:r>
          </a:p>
          <a:p>
            <a:pPr marL="342900" lvl="0" indent="-342900">
              <a:buFont typeface="+mj-lt"/>
              <a:buAutoNum type="arabicPeriod" startAt="10"/>
            </a:pPr>
            <a:endParaRPr lang="tr-TR" sz="1800" dirty="0" smtClean="0"/>
          </a:p>
          <a:p>
            <a:pPr marL="342900" lvl="0" indent="-342900">
              <a:buFont typeface="+mj-lt"/>
              <a:buAutoNum type="arabicPeriod" startAt="10"/>
            </a:pPr>
            <a:r>
              <a:rPr lang="tr-TR" sz="1800" b="1" dirty="0" smtClean="0"/>
              <a:t>Yıkılmama kuralı:</a:t>
            </a:r>
            <a:r>
              <a:rPr lang="tr-TR" sz="1800" dirty="0" smtClean="0"/>
              <a:t> Eğer ilişkisel bir sistemin düşük seviyeli (bir kerede bir kayıt) bir dili varsa, o düşük seviye, daha yüksek seviyeli ilişkisel dilde (bir kerede çoklu kayıt) ifade edilen bütünlük kurallarını yıkmak için kullanılamaz.</a:t>
            </a:r>
          </a:p>
          <a:p>
            <a:pPr marL="457200" indent="-457200">
              <a:buFont typeface="+mj-lt"/>
              <a:buAutoNum type="arabicPeriod" startAt="10"/>
            </a:pPr>
            <a:endParaRPr lang="tr-TR" sz="1800" dirty="0"/>
          </a:p>
        </p:txBody>
      </p:sp>
      <p:pic>
        <p:nvPicPr>
          <p:cNvPr id="4" name="Picture 2" descr="http://www.asyadrama.com/resm/kural.png"/>
          <p:cNvPicPr>
            <a:picLocks noChangeAspect="1" noChangeArrowheads="1"/>
          </p:cNvPicPr>
          <p:nvPr/>
        </p:nvPicPr>
        <p:blipFill>
          <a:blip r:embed="rId2" cstate="print"/>
          <a:srcRect/>
          <a:stretch>
            <a:fillRect/>
          </a:stretch>
        </p:blipFill>
        <p:spPr bwMode="auto">
          <a:xfrm>
            <a:off x="8186954" y="5747810"/>
            <a:ext cx="476250" cy="4762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lstStyle/>
          <a:p>
            <a:pPr>
              <a:buNone/>
            </a:pPr>
            <a:r>
              <a:rPr lang="tr-TR" dirty="0" smtClean="0"/>
              <a:t>Tipik bir ilişkisel veritabanı uygulamasında aşağıdaki öğeler bulunur:</a:t>
            </a:r>
          </a:p>
          <a:p>
            <a:endParaRPr lang="tr-TR" dirty="0" smtClean="0"/>
          </a:p>
          <a:p>
            <a:pPr lvl="1"/>
            <a:r>
              <a:rPr lang="tr-TR" sz="2400" dirty="0" smtClean="0"/>
              <a:t>Tablo (</a:t>
            </a:r>
            <a:r>
              <a:rPr lang="tr-TR" sz="2400" dirty="0" err="1" smtClean="0"/>
              <a:t>Table</a:t>
            </a:r>
            <a:r>
              <a:rPr lang="tr-TR" sz="2400" dirty="0" smtClean="0"/>
              <a:t>)</a:t>
            </a:r>
          </a:p>
          <a:p>
            <a:pPr lvl="1"/>
            <a:r>
              <a:rPr lang="tr-TR" sz="2400" dirty="0" smtClean="0"/>
              <a:t>Kayıt (</a:t>
            </a:r>
            <a:r>
              <a:rPr lang="tr-TR" sz="2400" dirty="0" err="1" smtClean="0"/>
              <a:t>Record</a:t>
            </a:r>
            <a:r>
              <a:rPr lang="tr-TR" sz="2400" dirty="0" smtClean="0"/>
              <a:t>) veya Satır (</a:t>
            </a:r>
            <a:r>
              <a:rPr lang="tr-TR" sz="2400" dirty="0" err="1" smtClean="0"/>
              <a:t>Row</a:t>
            </a:r>
            <a:r>
              <a:rPr lang="tr-TR" sz="2400" dirty="0" smtClean="0"/>
              <a:t>)</a:t>
            </a:r>
          </a:p>
          <a:p>
            <a:pPr lvl="1"/>
            <a:r>
              <a:rPr lang="tr-TR" sz="2400" dirty="0" smtClean="0"/>
              <a:t>Alan (</a:t>
            </a:r>
            <a:r>
              <a:rPr lang="tr-TR" sz="2400" dirty="0" err="1" smtClean="0"/>
              <a:t>Field</a:t>
            </a:r>
            <a:r>
              <a:rPr lang="tr-TR" sz="2400" dirty="0" smtClean="0"/>
              <a:t>) veya Sütun (</a:t>
            </a:r>
            <a:r>
              <a:rPr lang="tr-TR" sz="2400" dirty="0" err="1" smtClean="0"/>
              <a:t>Column</a:t>
            </a:r>
            <a:r>
              <a:rPr lang="tr-TR" sz="2400" dirty="0" smtClean="0"/>
              <a:t>)</a:t>
            </a:r>
          </a:p>
          <a:p>
            <a:pPr lvl="1"/>
            <a:r>
              <a:rPr lang="tr-TR" sz="2400" dirty="0" smtClean="0"/>
              <a:t>Anahtar (</a:t>
            </a:r>
            <a:r>
              <a:rPr lang="tr-TR" sz="2400" dirty="0" err="1" smtClean="0"/>
              <a:t>Key</a:t>
            </a:r>
            <a:r>
              <a:rPr lang="tr-TR" sz="2400" dirty="0" smtClean="0"/>
              <a:t>)</a:t>
            </a:r>
          </a:p>
          <a:p>
            <a:pPr lvl="1"/>
            <a:r>
              <a:rPr lang="tr-TR" sz="2400" dirty="0" err="1" smtClean="0"/>
              <a:t>Indeks</a:t>
            </a:r>
            <a:r>
              <a:rPr lang="tr-TR" sz="2400" dirty="0" smtClean="0"/>
              <a:t> (</a:t>
            </a:r>
            <a:r>
              <a:rPr lang="tr-TR" sz="2400" dirty="0" err="1" smtClean="0"/>
              <a:t>Index</a:t>
            </a:r>
            <a:r>
              <a:rPr lang="tr-TR" sz="2400" dirty="0" smtClean="0"/>
              <a:t>) alanlar (sütunlar)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fontScale="92500" lnSpcReduction="10000"/>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pPr lvl="0"/>
            <a:endParaRPr lang="tr-TR" b="1" dirty="0" smtClean="0"/>
          </a:p>
          <a:p>
            <a:pPr lvl="0"/>
            <a:r>
              <a:rPr lang="tr-TR" b="1" dirty="0" smtClean="0"/>
              <a:t>Tablo : </a:t>
            </a:r>
            <a:r>
              <a:rPr lang="tr-TR" dirty="0" smtClean="0"/>
              <a:t>Tablo, birbiriyle mantıksal olarak ilgili verilerin bir arada tutulduğu bir ünitedir. Şekilde tipik bir müşteri tablosu görünmektedir. Bir müşteri tablosunda müşteriye ait bilgiler, bir sipariş tablosunda ise müşterinin temsil edildiği bir kod ve müşterinin siparişi bulunabilir.</a:t>
            </a:r>
          </a:p>
        </p:txBody>
      </p:sp>
      <p:pic>
        <p:nvPicPr>
          <p:cNvPr id="18433" name="Picture 1"/>
          <p:cNvPicPr>
            <a:picLocks noChangeAspect="1" noChangeArrowheads="1"/>
          </p:cNvPicPr>
          <p:nvPr/>
        </p:nvPicPr>
        <p:blipFill>
          <a:blip r:embed="rId2" cstate="print"/>
          <a:srcRect/>
          <a:stretch>
            <a:fillRect/>
          </a:stretch>
        </p:blipFill>
        <p:spPr bwMode="auto">
          <a:xfrm>
            <a:off x="1115616" y="1628800"/>
            <a:ext cx="6624439" cy="221741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RDMS İLGİLİ KAVRAMLAR</a:t>
            </a:r>
            <a:endParaRPr lang="tr-TR" b="1" dirty="0"/>
          </a:p>
        </p:txBody>
      </p:sp>
      <p:sp>
        <p:nvSpPr>
          <p:cNvPr id="3" name="2 İçerik Yer Tutucusu"/>
          <p:cNvSpPr>
            <a:spLocks noGrp="1"/>
          </p:cNvSpPr>
          <p:nvPr>
            <p:ph sz="quarter" idx="1"/>
          </p:nvPr>
        </p:nvSpPr>
        <p:spPr/>
        <p:txBody>
          <a:bodyPr>
            <a:normAutofit fontScale="70000" lnSpcReduction="20000"/>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pPr lvl="0"/>
            <a:endParaRPr lang="tr-TR" b="1" dirty="0" smtClean="0"/>
          </a:p>
          <a:p>
            <a:pPr lvl="0"/>
            <a:r>
              <a:rPr lang="tr-TR" b="1" dirty="0" smtClean="0"/>
              <a:t>Kayıt (Satır) : </a:t>
            </a:r>
            <a:r>
              <a:rPr lang="tr-TR" dirty="0" smtClean="0"/>
              <a:t>Tablodaki her bir satır ayrı birer kayıt setinden oluşur. Örneğin aynı müşteriye ait bilgilerin her bir verisi aynı satırda ayrı sütunlarda tutulur. Yani her bir satır bir kaydı temsil eder.</a:t>
            </a:r>
          </a:p>
          <a:p>
            <a:pPr lvl="0"/>
            <a:endParaRPr lang="tr-TR" dirty="0" smtClean="0"/>
          </a:p>
          <a:p>
            <a:pPr lvl="0"/>
            <a:r>
              <a:rPr lang="tr-TR" b="1" dirty="0" smtClean="0"/>
              <a:t>Alan (Sütun) : </a:t>
            </a:r>
            <a:r>
              <a:rPr lang="tr-TR" dirty="0" smtClean="0"/>
              <a:t>Sütun, bir veritabanın en önemli parçalarından biri olup, kullanışlı olan en kısa bilgileri bünyesinde barındırır. Bir müşteri tablosunda müşteri no, adı ve adresi gibi bilgiler sütunlarda bulunabilir. Tablodaki tüm sütunlar aynı tür bilgi setinden oluşur.</a:t>
            </a:r>
          </a:p>
          <a:p>
            <a:pPr lvl="0"/>
            <a:endParaRPr lang="tr-TR" dirty="0" smtClean="0"/>
          </a:p>
          <a:p>
            <a:pPr algn="ctr">
              <a:buNone/>
            </a:pPr>
            <a:r>
              <a:rPr lang="tr-TR" i="1" u="sng" dirty="0" smtClean="0"/>
              <a:t>Alanlar</a:t>
            </a:r>
            <a:r>
              <a:rPr lang="tr-TR" u="sng" dirty="0" smtClean="0"/>
              <a:t>ın birleşmesiyle </a:t>
            </a:r>
            <a:r>
              <a:rPr lang="tr-TR" i="1" u="sng" dirty="0" smtClean="0"/>
              <a:t>kayıtlar</a:t>
            </a:r>
            <a:r>
              <a:rPr lang="tr-TR" u="sng" dirty="0" smtClean="0"/>
              <a:t>, kayıtların birleşmesiyle </a:t>
            </a:r>
            <a:r>
              <a:rPr lang="tr-TR" i="1" u="sng" dirty="0" smtClean="0"/>
              <a:t>tablolar</a:t>
            </a:r>
            <a:r>
              <a:rPr lang="tr-TR" u="sng" dirty="0" smtClean="0"/>
              <a:t>, tabloların birleşmesiyle de </a:t>
            </a:r>
            <a:r>
              <a:rPr lang="tr-TR" i="1" u="sng" dirty="0" smtClean="0"/>
              <a:t>veritabanı</a:t>
            </a:r>
            <a:r>
              <a:rPr lang="tr-TR" u="sng" dirty="0" smtClean="0"/>
              <a:t> oluşur.</a:t>
            </a:r>
            <a:endParaRPr lang="tr-TR" dirty="0"/>
          </a:p>
        </p:txBody>
      </p:sp>
      <p:pic>
        <p:nvPicPr>
          <p:cNvPr id="18433" name="Picture 1"/>
          <p:cNvPicPr>
            <a:picLocks noChangeAspect="1" noChangeArrowheads="1"/>
          </p:cNvPicPr>
          <p:nvPr/>
        </p:nvPicPr>
        <p:blipFill>
          <a:blip r:embed="rId2" cstate="print"/>
          <a:srcRect/>
          <a:stretch>
            <a:fillRect/>
          </a:stretch>
        </p:blipFill>
        <p:spPr bwMode="auto">
          <a:xfrm>
            <a:off x="1979712" y="1556792"/>
            <a:ext cx="5040560" cy="1687239"/>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116</TotalTime>
  <Words>1894</Words>
  <Application>Microsoft Office PowerPoint</Application>
  <PresentationFormat>Ekran Gösterisi (4:3)</PresentationFormat>
  <Paragraphs>254</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Cumba</vt:lpstr>
      <vt:lpstr>RELATIONAL  DATABASE MAGAMENT SYSTEM (RDMS)</vt:lpstr>
      <vt:lpstr>İLİŞKİSEL VTYS (RDMS)</vt:lpstr>
      <vt:lpstr>RDMS İÇİN 12 KURAL</vt:lpstr>
      <vt:lpstr>RDMS İÇİN 12 KURAL</vt:lpstr>
      <vt:lpstr>RDMS İÇİN 12 KURAL</vt:lpstr>
      <vt:lpstr>RDMS İÇİN 12 KURAL</vt:lpstr>
      <vt:lpstr>RDMS İLGİLİ KAVRAMLAR</vt:lpstr>
      <vt:lpstr>RDMS İLGİLİ KAVRAMLAR</vt:lpstr>
      <vt:lpstr>RDMS İLGİLİ KAVRAMLAR</vt:lpstr>
      <vt:lpstr>RDMS İLGİLİ KAVRAMLAR</vt:lpstr>
      <vt:lpstr>RDMS İLGİLİ KAVRAMLAR</vt:lpstr>
      <vt:lpstr>RDMS İLGİLİ KAVRAMLAR</vt:lpstr>
      <vt:lpstr>RDMS İLGİLİ KAVRAMLAR</vt:lpstr>
      <vt:lpstr>RDMS İLİŞKİ ÇEŞİTLERİ</vt:lpstr>
      <vt:lpstr>BİRE ÇOK İLİŞKİ(one to many – 1:n)</vt:lpstr>
      <vt:lpstr>BİRE ÇOK İLİŞKİ(one to many – 1:n)</vt:lpstr>
      <vt:lpstr>ÇOKA ÇOK İLİŞKİ (MANY TO MANY– n:n)</vt:lpstr>
      <vt:lpstr>ÇOKA ÇOK İLİŞKİ (many to many – n:n)</vt:lpstr>
      <vt:lpstr>BİRE BİR İLİŞKİ (ONE TO ONE – 1:1)</vt:lpstr>
      <vt:lpstr>BİRE BİR İLİŞKİ (ONE TO ONE – 1:1)</vt:lpstr>
      <vt:lpstr>RDMS ANOMALİLERİ</vt:lpstr>
      <vt:lpstr>GÜNCELLEME ANOMALİSİ</vt:lpstr>
      <vt:lpstr>SİLME ANOMALİSİ</vt:lpstr>
      <vt:lpstr>EKLEME ANOMALİSİ</vt:lpstr>
      <vt:lpstr>NORMALİZASYON</vt:lpstr>
      <vt:lpstr>NORMALİZASYON</vt:lpstr>
      <vt:lpstr>BİRİNCİ NORMAL FORM </vt:lpstr>
      <vt:lpstr>BİRİNCİ NORMAL FORM </vt:lpstr>
      <vt:lpstr>BİRİNCİ NORMAL FORM </vt:lpstr>
      <vt:lpstr>BİRİNCİ NORMAL FORM </vt:lpstr>
      <vt:lpstr>BİRİNCİ NORMAL FORM </vt:lpstr>
      <vt:lpstr>İKİNCİ NORMAL FORM</vt:lpstr>
      <vt:lpstr>İKİNCİ NORMAL FORM</vt:lpstr>
      <vt:lpstr>İKİNCİ NORMAL FORM</vt:lpstr>
      <vt:lpstr>ÜÇÜNCÜ NORMAL FORM</vt:lpstr>
      <vt:lpstr>ÜÇÜNCÜ NORMAL FORM</vt:lpstr>
      <vt:lpstr>YAPISAL İRDELEME NASIL YAPILIR?</vt:lpstr>
      <vt:lpstr>YAPISAL İRDELEME NASIL YAPILIR?</vt:lpstr>
      <vt:lpstr>RDBMS SET TEORİLERİ</vt:lpstr>
      <vt:lpstr>RDBMS SET TEORİLERİ</vt:lpstr>
      <vt:lpstr>RDBMS SET TEORİLERİ</vt:lpstr>
      <vt:lpstr>RDBMS SET TEORİLERİ</vt:lpstr>
      <vt:lpstr>Slayt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RELATIONAL  DATABASE MAGAMENT SYSTEM (RDMS)</dc:title>
  <dc:creator>DEMIRLI</dc:creator>
  <cp:lastModifiedBy>DEMIRLI</cp:lastModifiedBy>
  <cp:revision>33</cp:revision>
  <dcterms:created xsi:type="dcterms:W3CDTF">2010-10-15T00:12:54Z</dcterms:created>
  <dcterms:modified xsi:type="dcterms:W3CDTF">2010-10-15T02:42:50Z</dcterms:modified>
</cp:coreProperties>
</file>