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69" r:id="rId16"/>
    <p:sldId id="271" r:id="rId17"/>
    <p:sldId id="273" r:id="rId18"/>
    <p:sldId id="272" r:id="rId19"/>
    <p:sldId id="274" r:id="rId20"/>
    <p:sldId id="275" r:id="rId2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E0838-CE65-482A-8B01-C62A49D29681}" type="datetimeFigureOut">
              <a:rPr lang="tr-TR" smtClean="0"/>
              <a:t>15.10.2010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E677F0-E658-4F1F-A7BB-EFEE497DB954}"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43E677F0-E658-4F1F-A7BB-EFEE497DB954}" type="slidenum">
              <a:rPr lang="tr-TR" smtClean="0"/>
              <a:t>13</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15.10.2010</a:t>
            </a:fld>
            <a:endParaRPr lang="tr-TR"/>
          </a:p>
        </p:txBody>
      </p:sp>
      <p:sp>
        <p:nvSpPr>
          <p:cNvPr id="20" name="19 Altbilgi Yer Tutucusu"/>
          <p:cNvSpPr>
            <a:spLocks noGrp="1"/>
          </p:cNvSpPr>
          <p:nvPr>
            <p:ph type="ftr" sz="quarter" idx="11"/>
          </p:nvPr>
        </p:nvSpPr>
        <p:spPr/>
        <p:txBody>
          <a:bodyPr/>
          <a:lstStyle>
            <a:extLst/>
          </a:lstStyle>
          <a:p>
            <a:endParaRPr lang="tr-TR"/>
          </a:p>
        </p:txBody>
      </p:sp>
      <p:sp>
        <p:nvSpPr>
          <p:cNvPr id="10" name="9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15.10.2010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15.10.2010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15.10.2010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15.10.2010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15.10.2010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15.10.2010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15.10.2010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D9F75050-0E15-4C5B-92B0-66D068882F1F}" type="datetimeFigureOut">
              <a:rPr lang="tr-TR" smtClean="0"/>
              <a:pPr/>
              <a:t>15.10.2010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15.10.2010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15.10.2010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9F75050-0E15-4C5B-92B0-66D068882F1F}" type="datetimeFigureOut">
              <a:rPr lang="tr-TR" smtClean="0"/>
              <a:pPr/>
              <a:t>15.10.2010</a:t>
            </a:fld>
            <a:endParaRPr lang="tr-T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1DEFA8C-F947-479F-BE07-76B6B3F80BF1}" type="slidenum">
              <a:rPr lang="tr-TR" smtClean="0"/>
              <a:pPr/>
              <a:t>‹#›</a:t>
            </a:fld>
            <a:endParaRPr lang="tr-T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VERİ TABANI YAPILARI</a:t>
            </a:r>
            <a:br>
              <a:rPr lang="tr-TR" dirty="0" smtClean="0"/>
            </a:br>
            <a:r>
              <a:rPr lang="tr-TR" sz="2400" dirty="0" smtClean="0"/>
              <a:t>(GİRİŞ – II. BÖLÜM)</a:t>
            </a:r>
            <a:endParaRPr lang="tr-TR" sz="2400" dirty="0"/>
          </a:p>
        </p:txBody>
      </p:sp>
      <p:sp>
        <p:nvSpPr>
          <p:cNvPr id="3" name="2 Alt Başlık"/>
          <p:cNvSpPr>
            <a:spLocks noGrp="1"/>
          </p:cNvSpPr>
          <p:nvPr>
            <p:ph type="subTitle" idx="1"/>
          </p:nvPr>
        </p:nvSpPr>
        <p:spPr/>
        <p:txBody>
          <a:bodyPr>
            <a:normAutofit lnSpcReduction="10000"/>
          </a:bodyPr>
          <a:lstStyle/>
          <a:p>
            <a:endParaRPr lang="tr-TR" sz="2000" b="1" dirty="0" smtClean="0"/>
          </a:p>
          <a:p>
            <a:endParaRPr lang="tr-TR" sz="2000" b="1" dirty="0" smtClean="0"/>
          </a:p>
          <a:p>
            <a:endParaRPr lang="tr-TR" sz="2000" b="1" dirty="0" smtClean="0"/>
          </a:p>
          <a:p>
            <a:endParaRPr lang="tr-TR" sz="2000" b="1" dirty="0" smtClean="0"/>
          </a:p>
          <a:p>
            <a:r>
              <a:rPr lang="tr-TR" sz="2000" dirty="0" err="1" smtClean="0"/>
              <a:t>Yard</a:t>
            </a:r>
            <a:r>
              <a:rPr lang="tr-TR" sz="2000" dirty="0" smtClean="0"/>
              <a:t>.</a:t>
            </a:r>
            <a:r>
              <a:rPr lang="tr-TR" sz="2000" dirty="0" err="1" smtClean="0"/>
              <a:t>Doç.Dr</a:t>
            </a:r>
            <a:r>
              <a:rPr lang="tr-TR" sz="2000" dirty="0" smtClean="0"/>
              <a:t>. </a:t>
            </a:r>
            <a:r>
              <a:rPr lang="tr-TR" sz="2000" dirty="0" err="1" smtClean="0"/>
              <a:t>Cihad</a:t>
            </a:r>
            <a:r>
              <a:rPr lang="tr-TR" sz="2000" dirty="0" smtClean="0"/>
              <a:t> DEMİRLİ</a:t>
            </a:r>
            <a:endParaRPr lang="tr-TR"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http://www.istockphoto.com/file_thumbview_approve/6099426/2/istockphoto_6099426-database-icons-blue-contour-series.jpg"/>
          <p:cNvPicPr>
            <a:picLocks noChangeAspect="1" noChangeArrowheads="1"/>
          </p:cNvPicPr>
          <p:nvPr/>
        </p:nvPicPr>
        <p:blipFill>
          <a:blip r:embed="rId2" cstate="print"/>
          <a:srcRect/>
          <a:stretch>
            <a:fillRect/>
          </a:stretch>
        </p:blipFill>
        <p:spPr bwMode="auto">
          <a:xfrm>
            <a:off x="7236296" y="1412776"/>
            <a:ext cx="1728192" cy="1728192"/>
          </a:xfrm>
          <a:prstGeom prst="rect">
            <a:avLst/>
          </a:prstGeom>
          <a:noFill/>
        </p:spPr>
      </p:pic>
      <p:sp>
        <p:nvSpPr>
          <p:cNvPr id="2" name="1 Başlık"/>
          <p:cNvSpPr>
            <a:spLocks noGrp="1"/>
          </p:cNvSpPr>
          <p:nvPr>
            <p:ph type="title"/>
          </p:nvPr>
        </p:nvSpPr>
        <p:spPr/>
        <p:txBody>
          <a:bodyPr/>
          <a:lstStyle/>
          <a:p>
            <a:pPr algn="l"/>
            <a:r>
              <a:rPr lang="tr-TR" b="1" dirty="0" smtClean="0"/>
              <a:t>VTYS FONKSİYONLARI</a:t>
            </a:r>
            <a:endParaRPr lang="tr-TR" b="1" dirty="0"/>
          </a:p>
        </p:txBody>
      </p:sp>
      <p:sp>
        <p:nvSpPr>
          <p:cNvPr id="3" name="2 İçerik Yer Tutucusu"/>
          <p:cNvSpPr>
            <a:spLocks noGrp="1"/>
          </p:cNvSpPr>
          <p:nvPr>
            <p:ph idx="1"/>
          </p:nvPr>
        </p:nvSpPr>
        <p:spPr/>
        <p:txBody>
          <a:bodyPr>
            <a:noAutofit/>
          </a:bodyPr>
          <a:lstStyle/>
          <a:p>
            <a:r>
              <a:rPr lang="tr-TR" sz="2000" dirty="0" smtClean="0"/>
              <a:t>Veri – Bilgi dönüşümünü gerçekleştirmek</a:t>
            </a:r>
            <a:r>
              <a:rPr lang="tr-TR" sz="2000" dirty="0" smtClean="0"/>
              <a:t>,</a:t>
            </a:r>
          </a:p>
          <a:p>
            <a:endParaRPr lang="tr-TR" sz="2000" dirty="0" smtClean="0"/>
          </a:p>
          <a:p>
            <a:r>
              <a:rPr lang="tr-TR" sz="2000" dirty="0" smtClean="0"/>
              <a:t>Veritabanı/Veritabanlarını oluşturmak ve yönetmek</a:t>
            </a:r>
            <a:r>
              <a:rPr lang="tr-TR" sz="2000" dirty="0" smtClean="0"/>
              <a:t>,</a:t>
            </a:r>
          </a:p>
          <a:p>
            <a:endParaRPr lang="tr-TR" sz="2000" dirty="0" smtClean="0"/>
          </a:p>
          <a:p>
            <a:r>
              <a:rPr lang="tr-TR" sz="2000" dirty="0" smtClean="0"/>
              <a:t>Veri tabanlarına erişim yetkisi </a:t>
            </a:r>
            <a:r>
              <a:rPr lang="tr-TR" sz="2000" dirty="0" smtClean="0"/>
              <a:t>verilmiş </a:t>
            </a:r>
            <a:r>
              <a:rPr lang="tr-TR" sz="2000" dirty="0" smtClean="0"/>
              <a:t>olan kullanıcıların kullanmasına izin vermek</a:t>
            </a:r>
            <a:r>
              <a:rPr lang="tr-TR" sz="2000" dirty="0" smtClean="0"/>
              <a:t>,</a:t>
            </a:r>
          </a:p>
          <a:p>
            <a:endParaRPr lang="tr-TR" sz="2000" dirty="0" smtClean="0"/>
          </a:p>
          <a:p>
            <a:r>
              <a:rPr lang="tr-TR" sz="2000" dirty="0" smtClean="0"/>
              <a:t>Kullanıcı talebine uygun olarak veriye erişimi gerçekleştirmek</a:t>
            </a:r>
            <a:r>
              <a:rPr lang="tr-TR" sz="2000" dirty="0" smtClean="0"/>
              <a:t>,</a:t>
            </a:r>
          </a:p>
          <a:p>
            <a:endParaRPr lang="tr-TR" sz="2000" dirty="0" smtClean="0"/>
          </a:p>
          <a:p>
            <a:r>
              <a:rPr lang="tr-TR" sz="2000" dirty="0" smtClean="0"/>
              <a:t>Veritabanı üzerinde (ekleme, silme, güncelleme vb.) işlemler </a:t>
            </a:r>
            <a:r>
              <a:rPr lang="tr-TR" sz="2000" dirty="0" smtClean="0"/>
              <a:t>yapmak</a:t>
            </a:r>
          </a:p>
          <a:p>
            <a:endParaRPr lang="tr-TR" sz="2000" dirty="0" smtClean="0"/>
          </a:p>
          <a:p>
            <a:r>
              <a:rPr lang="tr-TR" sz="2000" dirty="0" smtClean="0"/>
              <a:t>Bulunulan </a:t>
            </a:r>
            <a:r>
              <a:rPr lang="tr-TR" sz="2000" dirty="0" smtClean="0"/>
              <a:t>andan geçmişteki bir </a:t>
            </a:r>
            <a:r>
              <a:rPr lang="tr-TR" sz="2000" dirty="0" smtClean="0"/>
              <a:t>zamana </a:t>
            </a:r>
            <a:r>
              <a:rPr lang="tr-TR" sz="2000" dirty="0" smtClean="0"/>
              <a:t>geri almak (</a:t>
            </a:r>
            <a:r>
              <a:rPr lang="tr-TR" sz="2000" dirty="0" err="1" smtClean="0"/>
              <a:t>rollback</a:t>
            </a:r>
            <a:r>
              <a:rPr lang="tr-TR" sz="2000" dirty="0" smtClean="0"/>
              <a:t>) ya da tersini (</a:t>
            </a:r>
            <a:r>
              <a:rPr lang="tr-TR" sz="2000" dirty="0" err="1" smtClean="0"/>
              <a:t>rollup</a:t>
            </a:r>
            <a:r>
              <a:rPr lang="tr-TR" sz="2000" dirty="0" smtClean="0"/>
              <a:t>) gerçekleştirmek</a:t>
            </a:r>
            <a:endParaRPr lang="tr-TR"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l"/>
            <a:r>
              <a:rPr lang="tr-TR" b="1" dirty="0" smtClean="0"/>
              <a:t>VTYS </a:t>
            </a:r>
            <a:r>
              <a:rPr lang="tr-TR" b="1" dirty="0" smtClean="0"/>
              <a:t>YÖNETİM MODELLERİ</a:t>
            </a:r>
            <a:endParaRPr lang="tr-TR" b="1" dirty="0"/>
          </a:p>
        </p:txBody>
      </p:sp>
      <p:sp>
        <p:nvSpPr>
          <p:cNvPr id="3" name="2 İçerik Yer Tutucusu"/>
          <p:cNvSpPr>
            <a:spLocks noGrp="1"/>
          </p:cNvSpPr>
          <p:nvPr>
            <p:ph idx="1"/>
          </p:nvPr>
        </p:nvSpPr>
        <p:spPr/>
        <p:txBody>
          <a:bodyPr>
            <a:normAutofit/>
          </a:bodyPr>
          <a:lstStyle/>
          <a:p>
            <a:pPr lvl="0"/>
            <a:endParaRPr lang="tr-TR" sz="2400" b="1" dirty="0" smtClean="0"/>
          </a:p>
          <a:p>
            <a:pPr lvl="0"/>
            <a:r>
              <a:rPr lang="tr-TR" sz="2400" b="1" dirty="0" smtClean="0"/>
              <a:t>Hiyerarşik </a:t>
            </a:r>
            <a:r>
              <a:rPr lang="tr-TR" sz="2400" b="1" dirty="0" smtClean="0"/>
              <a:t>Veritabanları </a:t>
            </a:r>
            <a:r>
              <a:rPr lang="tr-TR" sz="2400" b="1" dirty="0" smtClean="0"/>
              <a:t>(</a:t>
            </a:r>
            <a:r>
              <a:rPr lang="tr-TR" sz="2400" b="1" dirty="0" err="1" smtClean="0"/>
              <a:t>Hierarchy</a:t>
            </a:r>
            <a:r>
              <a:rPr lang="tr-TR" sz="2400" b="1" dirty="0" smtClean="0"/>
              <a:t> DBMS</a:t>
            </a:r>
            <a:r>
              <a:rPr lang="tr-TR" sz="2400" b="1" dirty="0" smtClean="0"/>
              <a:t>)</a:t>
            </a:r>
          </a:p>
          <a:p>
            <a:pPr lvl="0"/>
            <a:endParaRPr lang="tr-TR" sz="2400" b="1" dirty="0" smtClean="0"/>
          </a:p>
          <a:p>
            <a:pPr lvl="0"/>
            <a:endParaRPr lang="tr-TR" sz="2400" dirty="0" smtClean="0"/>
          </a:p>
          <a:p>
            <a:pPr lvl="0"/>
            <a:r>
              <a:rPr lang="tr-TR" sz="2400" b="1" dirty="0" smtClean="0"/>
              <a:t>Ağ Veritabanları (Network DBMS</a:t>
            </a:r>
            <a:r>
              <a:rPr lang="tr-TR" sz="2400" b="1" dirty="0" smtClean="0"/>
              <a:t>)</a:t>
            </a:r>
          </a:p>
          <a:p>
            <a:pPr lvl="0"/>
            <a:endParaRPr lang="tr-TR" sz="2400" b="1" dirty="0" smtClean="0"/>
          </a:p>
          <a:p>
            <a:pPr lvl="0"/>
            <a:endParaRPr lang="tr-TR" sz="2400" dirty="0" smtClean="0"/>
          </a:p>
          <a:p>
            <a:pPr lvl="0"/>
            <a:r>
              <a:rPr lang="tr-TR" sz="2400" b="1" dirty="0" smtClean="0"/>
              <a:t>İlişkisel Veritabanları (</a:t>
            </a:r>
            <a:r>
              <a:rPr lang="tr-TR" sz="2400" b="1" dirty="0" err="1" smtClean="0"/>
              <a:t>Relational</a:t>
            </a:r>
            <a:r>
              <a:rPr lang="tr-TR" sz="2400" b="1" dirty="0" smtClean="0"/>
              <a:t> DBMS</a:t>
            </a:r>
            <a:r>
              <a:rPr lang="tr-TR" sz="2400" b="1" dirty="0" smtClean="0"/>
              <a:t>)</a:t>
            </a:r>
            <a:endParaRPr lang="tr-TR" sz="2400" dirty="0" smtClean="0"/>
          </a:p>
          <a:p>
            <a:endParaRPr lang="tr-TR"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lgn="ctr"/>
            <a:r>
              <a:rPr lang="tr-TR" sz="3600" b="1" dirty="0" smtClean="0"/>
              <a:t>Hiyerarşik Veritabanları </a:t>
            </a:r>
            <a:r>
              <a:rPr lang="tr-TR" sz="3600" b="1" dirty="0" smtClean="0"/>
              <a:t/>
            </a:r>
            <a:br>
              <a:rPr lang="tr-TR" sz="3600" b="1" dirty="0" smtClean="0"/>
            </a:br>
            <a:r>
              <a:rPr lang="tr-TR" sz="3600" b="1" dirty="0" smtClean="0"/>
              <a:t>(</a:t>
            </a:r>
            <a:r>
              <a:rPr lang="tr-TR" sz="3600" b="1" dirty="0" err="1" smtClean="0"/>
              <a:t>Hierarchy</a:t>
            </a:r>
            <a:r>
              <a:rPr lang="tr-TR" sz="3600" b="1" dirty="0" smtClean="0"/>
              <a:t> DBMS</a:t>
            </a:r>
            <a:r>
              <a:rPr lang="tr-TR" sz="3600" b="1" dirty="0" smtClean="0"/>
              <a:t>)</a:t>
            </a:r>
            <a:endParaRPr lang="tr-TR" sz="3600" dirty="0"/>
          </a:p>
        </p:txBody>
      </p:sp>
      <p:sp>
        <p:nvSpPr>
          <p:cNvPr id="3" name="2 İçerik Yer Tutucusu"/>
          <p:cNvSpPr>
            <a:spLocks noGrp="1"/>
          </p:cNvSpPr>
          <p:nvPr>
            <p:ph idx="1"/>
          </p:nvPr>
        </p:nvSpPr>
        <p:spPr/>
        <p:txBody>
          <a:bodyPr>
            <a:normAutofit/>
          </a:bodyPr>
          <a:lstStyle/>
          <a:p>
            <a:r>
              <a:rPr lang="tr-TR" sz="2000" dirty="0" smtClean="0"/>
              <a:t>Veritabanları için kullanılan ilk modeldir. </a:t>
            </a:r>
            <a:endParaRPr lang="tr-TR" sz="2000" dirty="0" smtClean="0"/>
          </a:p>
          <a:p>
            <a:endParaRPr lang="tr-TR" sz="2000" dirty="0" smtClean="0"/>
          </a:p>
          <a:p>
            <a:r>
              <a:rPr lang="tr-TR" sz="2000" dirty="0" smtClean="0"/>
              <a:t>Bu </a:t>
            </a:r>
            <a:r>
              <a:rPr lang="tr-TR" sz="2000" dirty="0" smtClean="0"/>
              <a:t>veritabanı tipi, ana bilgisayar ortamlarında çalışan yazılımlar tarafından kullanılmaktadır</a:t>
            </a:r>
            <a:r>
              <a:rPr lang="tr-TR" sz="2000" dirty="0" smtClean="0"/>
              <a:t>.</a:t>
            </a:r>
          </a:p>
          <a:p>
            <a:endParaRPr lang="tr-TR" sz="2000" dirty="0" smtClean="0"/>
          </a:p>
          <a:p>
            <a:r>
              <a:rPr lang="tr-TR" sz="2000" dirty="0" smtClean="0"/>
              <a:t>IBM </a:t>
            </a:r>
            <a:r>
              <a:rPr lang="tr-TR" sz="2000" dirty="0" smtClean="0"/>
              <a:t>tarafından çıkarılan IMS bu türde en çok kullanılan yazılımdır. </a:t>
            </a:r>
            <a:endParaRPr lang="tr-TR" sz="2000" dirty="0"/>
          </a:p>
        </p:txBody>
      </p:sp>
      <p:grpSp>
        <p:nvGrpSpPr>
          <p:cNvPr id="25602" name="Group 2"/>
          <p:cNvGrpSpPr>
            <a:grpSpLocks/>
          </p:cNvGrpSpPr>
          <p:nvPr/>
        </p:nvGrpSpPr>
        <p:grpSpPr bwMode="auto">
          <a:xfrm>
            <a:off x="2339752" y="3861048"/>
            <a:ext cx="4824536" cy="2619450"/>
            <a:chOff x="2531" y="10905"/>
            <a:chExt cx="5530" cy="2754"/>
          </a:xfrm>
        </p:grpSpPr>
        <p:sp>
          <p:nvSpPr>
            <p:cNvPr id="25603" name="Text Box 3"/>
            <p:cNvSpPr txBox="1">
              <a:spLocks noChangeArrowheads="1"/>
            </p:cNvSpPr>
            <p:nvPr/>
          </p:nvSpPr>
          <p:spPr bwMode="auto">
            <a:xfrm>
              <a:off x="5121" y="10905"/>
              <a:ext cx="1329" cy="375"/>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Otomobil</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604" name="Text Box 4"/>
            <p:cNvSpPr txBox="1">
              <a:spLocks noChangeArrowheads="1"/>
            </p:cNvSpPr>
            <p:nvPr/>
          </p:nvSpPr>
          <p:spPr bwMode="auto">
            <a:xfrm>
              <a:off x="6231" y="11736"/>
              <a:ext cx="834" cy="37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Motor</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605" name="Text Box 5"/>
            <p:cNvSpPr txBox="1">
              <a:spLocks noChangeArrowheads="1"/>
            </p:cNvSpPr>
            <p:nvPr/>
          </p:nvSpPr>
          <p:spPr bwMode="auto">
            <a:xfrm>
              <a:off x="4389" y="11736"/>
              <a:ext cx="846" cy="37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Gövde</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606" name="Text Box 6"/>
            <p:cNvSpPr txBox="1">
              <a:spLocks noChangeArrowheads="1"/>
            </p:cNvSpPr>
            <p:nvPr/>
          </p:nvSpPr>
          <p:spPr bwMode="auto">
            <a:xfrm>
              <a:off x="5397" y="11736"/>
              <a:ext cx="708" cy="37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Şase</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607" name="Text Box 7"/>
            <p:cNvSpPr txBox="1">
              <a:spLocks noChangeArrowheads="1"/>
            </p:cNvSpPr>
            <p:nvPr/>
          </p:nvSpPr>
          <p:spPr bwMode="auto">
            <a:xfrm>
              <a:off x="3651" y="12570"/>
              <a:ext cx="900" cy="31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700" b="0" i="0" u="none" strike="noStrike" cap="none" normalizeH="0" baseline="0" smtClean="0">
                  <a:ln>
                    <a:noFill/>
                  </a:ln>
                  <a:solidFill>
                    <a:schemeClr val="tx1"/>
                  </a:solidFill>
                  <a:effectLst/>
                  <a:latin typeface="Calibri" pitchFamily="34" charset="0"/>
                  <a:ea typeface="Arial" pitchFamily="34" charset="0"/>
                  <a:cs typeface="Arial" pitchFamily="34" charset="0"/>
                </a:rPr>
                <a:t>Sol Kapı</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608" name="Text Box 8"/>
            <p:cNvSpPr txBox="1">
              <a:spLocks noChangeArrowheads="1"/>
            </p:cNvSpPr>
            <p:nvPr/>
          </p:nvSpPr>
          <p:spPr bwMode="auto">
            <a:xfrm>
              <a:off x="7161" y="12579"/>
              <a:ext cx="900" cy="321"/>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700" b="0" i="0" u="none" strike="noStrike" cap="none" normalizeH="0" baseline="0" smtClean="0">
                  <a:ln>
                    <a:noFill/>
                  </a:ln>
                  <a:solidFill>
                    <a:schemeClr val="tx1"/>
                  </a:solidFill>
                  <a:effectLst/>
                  <a:latin typeface="Calibri" pitchFamily="34" charset="0"/>
                  <a:ea typeface="Arial" pitchFamily="34" charset="0"/>
                  <a:cs typeface="Arial" pitchFamily="34" charset="0"/>
                </a:rPr>
                <a:t>Çatı Kapı</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609" name="Text Box 9"/>
            <p:cNvSpPr txBox="1">
              <a:spLocks noChangeArrowheads="1"/>
            </p:cNvSpPr>
            <p:nvPr/>
          </p:nvSpPr>
          <p:spPr bwMode="auto">
            <a:xfrm>
              <a:off x="4665" y="12571"/>
              <a:ext cx="900" cy="31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700" b="0" i="0" u="none" strike="noStrike" cap="none" normalizeH="0" baseline="0" smtClean="0">
                  <a:ln>
                    <a:noFill/>
                  </a:ln>
                  <a:solidFill>
                    <a:schemeClr val="tx1"/>
                  </a:solidFill>
                  <a:effectLst/>
                  <a:latin typeface="Calibri" pitchFamily="34" charset="0"/>
                  <a:ea typeface="Arial" pitchFamily="34" charset="0"/>
                  <a:cs typeface="Arial" pitchFamily="34" charset="0"/>
                </a:rPr>
                <a:t>Kaporta</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610" name="Text Box 10"/>
            <p:cNvSpPr txBox="1">
              <a:spLocks noChangeArrowheads="1"/>
            </p:cNvSpPr>
            <p:nvPr/>
          </p:nvSpPr>
          <p:spPr bwMode="auto">
            <a:xfrm>
              <a:off x="5589" y="12555"/>
              <a:ext cx="516" cy="4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ts val="500"/>
                </a:spcBef>
                <a:spcAft>
                  <a:spcPts val="1000"/>
                </a:spcAft>
                <a:buClrTx/>
                <a:buSzTx/>
                <a:buFontTx/>
                <a:buNone/>
                <a:tabLst/>
              </a:pPr>
              <a:r>
                <a:rPr kumimoji="0" lang="tr-TR" sz="1100" b="1" i="0" u="none" strike="noStrike" cap="none" normalizeH="0" baseline="0" smtClean="0">
                  <a:ln>
                    <a:noFill/>
                  </a:ln>
                  <a:solidFill>
                    <a:schemeClr val="tx1"/>
                  </a:solidFill>
                  <a:effectLst/>
                  <a:latin typeface="Arial" pitchFamily="34" charset="0"/>
                  <a:ea typeface="Arial" pitchFamily="34" charset="0"/>
                  <a:cs typeface="Arial" pitchFamily="34" charset="0"/>
                </a:rPr>
                <a:t>...</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5611" name="Group 11"/>
            <p:cNvGrpSpPr>
              <a:grpSpLocks/>
            </p:cNvGrpSpPr>
            <p:nvPr/>
          </p:nvGrpSpPr>
          <p:grpSpPr bwMode="auto">
            <a:xfrm>
              <a:off x="4332" y="12111"/>
              <a:ext cx="408" cy="135"/>
              <a:chOff x="4437" y="12096"/>
              <a:chExt cx="408" cy="135"/>
            </a:xfrm>
          </p:grpSpPr>
          <p:sp>
            <p:nvSpPr>
              <p:cNvPr id="25612" name="Line 12"/>
              <p:cNvSpPr>
                <a:spLocks noChangeShapeType="1"/>
              </p:cNvSpPr>
              <p:nvPr/>
            </p:nvSpPr>
            <p:spPr bwMode="auto">
              <a:xfrm flipH="1">
                <a:off x="4437" y="12096"/>
                <a:ext cx="210" cy="135"/>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5613" name="Line 13"/>
              <p:cNvSpPr>
                <a:spLocks noChangeShapeType="1"/>
              </p:cNvSpPr>
              <p:nvPr/>
            </p:nvSpPr>
            <p:spPr bwMode="auto">
              <a:xfrm>
                <a:off x="4647" y="12096"/>
                <a:ext cx="0" cy="135"/>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5614" name="Line 14"/>
              <p:cNvSpPr>
                <a:spLocks noChangeShapeType="1"/>
              </p:cNvSpPr>
              <p:nvPr/>
            </p:nvSpPr>
            <p:spPr bwMode="auto">
              <a:xfrm>
                <a:off x="4647" y="12096"/>
                <a:ext cx="198" cy="135"/>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grpSp>
          <p:nvGrpSpPr>
            <p:cNvPr id="25615" name="Group 15"/>
            <p:cNvGrpSpPr>
              <a:grpSpLocks/>
            </p:cNvGrpSpPr>
            <p:nvPr/>
          </p:nvGrpSpPr>
          <p:grpSpPr bwMode="auto">
            <a:xfrm>
              <a:off x="4995" y="11284"/>
              <a:ext cx="1512" cy="444"/>
              <a:chOff x="4665" y="11421"/>
              <a:chExt cx="1512" cy="444"/>
            </a:xfrm>
          </p:grpSpPr>
          <p:sp>
            <p:nvSpPr>
              <p:cNvPr id="25616" name="Line 16"/>
              <p:cNvSpPr>
                <a:spLocks noChangeShapeType="1"/>
              </p:cNvSpPr>
              <p:nvPr/>
            </p:nvSpPr>
            <p:spPr bwMode="auto">
              <a:xfrm flipH="1">
                <a:off x="4665" y="11421"/>
                <a:ext cx="756" cy="44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5617" name="Line 17"/>
              <p:cNvSpPr>
                <a:spLocks noChangeShapeType="1"/>
              </p:cNvSpPr>
              <p:nvPr/>
            </p:nvSpPr>
            <p:spPr bwMode="auto">
              <a:xfrm>
                <a:off x="5421" y="11421"/>
                <a:ext cx="0" cy="44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5618" name="Line 18"/>
              <p:cNvSpPr>
                <a:spLocks noChangeShapeType="1"/>
              </p:cNvSpPr>
              <p:nvPr/>
            </p:nvSpPr>
            <p:spPr bwMode="auto">
              <a:xfrm>
                <a:off x="5421" y="11421"/>
                <a:ext cx="756" cy="44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grpSp>
          <p:nvGrpSpPr>
            <p:cNvPr id="25619" name="Group 19"/>
            <p:cNvGrpSpPr>
              <a:grpSpLocks/>
            </p:cNvGrpSpPr>
            <p:nvPr/>
          </p:nvGrpSpPr>
          <p:grpSpPr bwMode="auto">
            <a:xfrm>
              <a:off x="4119" y="12111"/>
              <a:ext cx="3512" cy="459"/>
              <a:chOff x="4119" y="12111"/>
              <a:chExt cx="3512" cy="459"/>
            </a:xfrm>
          </p:grpSpPr>
          <p:sp>
            <p:nvSpPr>
              <p:cNvPr id="25620" name="Line 20"/>
              <p:cNvSpPr>
                <a:spLocks noChangeShapeType="1"/>
              </p:cNvSpPr>
              <p:nvPr/>
            </p:nvSpPr>
            <p:spPr bwMode="auto">
              <a:xfrm flipH="1">
                <a:off x="5037" y="12111"/>
                <a:ext cx="706" cy="45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5621" name="Line 21"/>
              <p:cNvSpPr>
                <a:spLocks noChangeShapeType="1"/>
              </p:cNvSpPr>
              <p:nvPr/>
            </p:nvSpPr>
            <p:spPr bwMode="auto">
              <a:xfrm flipH="1">
                <a:off x="4119" y="12111"/>
                <a:ext cx="1624" cy="44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5622" name="Line 22"/>
              <p:cNvSpPr>
                <a:spLocks noChangeShapeType="1"/>
              </p:cNvSpPr>
              <p:nvPr/>
            </p:nvSpPr>
            <p:spPr bwMode="auto">
              <a:xfrm>
                <a:off x="5743" y="12111"/>
                <a:ext cx="1003" cy="45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5623" name="Line 23"/>
              <p:cNvSpPr>
                <a:spLocks noChangeShapeType="1"/>
              </p:cNvSpPr>
              <p:nvPr/>
            </p:nvSpPr>
            <p:spPr bwMode="auto">
              <a:xfrm>
                <a:off x="5743" y="12111"/>
                <a:ext cx="1888" cy="44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grpSp>
          <p:nvGrpSpPr>
            <p:cNvPr id="25624" name="Group 24"/>
            <p:cNvGrpSpPr>
              <a:grpSpLocks/>
            </p:cNvGrpSpPr>
            <p:nvPr/>
          </p:nvGrpSpPr>
          <p:grpSpPr bwMode="auto">
            <a:xfrm>
              <a:off x="6732" y="12111"/>
              <a:ext cx="408" cy="135"/>
              <a:chOff x="4437" y="12096"/>
              <a:chExt cx="408" cy="135"/>
            </a:xfrm>
          </p:grpSpPr>
          <p:sp>
            <p:nvSpPr>
              <p:cNvPr id="25625" name="Line 25"/>
              <p:cNvSpPr>
                <a:spLocks noChangeShapeType="1"/>
              </p:cNvSpPr>
              <p:nvPr/>
            </p:nvSpPr>
            <p:spPr bwMode="auto">
              <a:xfrm flipH="1">
                <a:off x="4437" y="12096"/>
                <a:ext cx="210" cy="135"/>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5626" name="Line 26"/>
              <p:cNvSpPr>
                <a:spLocks noChangeShapeType="1"/>
              </p:cNvSpPr>
              <p:nvPr/>
            </p:nvSpPr>
            <p:spPr bwMode="auto">
              <a:xfrm>
                <a:off x="4647" y="12096"/>
                <a:ext cx="0" cy="135"/>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5627" name="Line 27"/>
              <p:cNvSpPr>
                <a:spLocks noChangeShapeType="1"/>
              </p:cNvSpPr>
              <p:nvPr/>
            </p:nvSpPr>
            <p:spPr bwMode="auto">
              <a:xfrm>
                <a:off x="4647" y="12096"/>
                <a:ext cx="198" cy="135"/>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sp>
          <p:nvSpPr>
            <p:cNvPr id="25628" name="Text Box 28"/>
            <p:cNvSpPr txBox="1">
              <a:spLocks noChangeArrowheads="1"/>
            </p:cNvSpPr>
            <p:nvPr/>
          </p:nvSpPr>
          <p:spPr bwMode="auto">
            <a:xfrm>
              <a:off x="6141" y="12585"/>
              <a:ext cx="900" cy="31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700" b="0" i="0" u="none" strike="noStrike" cap="none" normalizeH="0" baseline="0" smtClean="0">
                  <a:ln>
                    <a:noFill/>
                  </a:ln>
                  <a:solidFill>
                    <a:schemeClr val="tx1"/>
                  </a:solidFill>
                  <a:effectLst/>
                  <a:latin typeface="Calibri" pitchFamily="34" charset="0"/>
                  <a:ea typeface="Arial" pitchFamily="34" charset="0"/>
                  <a:cs typeface="Arial" pitchFamily="34" charset="0"/>
                </a:rPr>
                <a:t>Sağ Kapı</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5629" name="Group 29"/>
            <p:cNvGrpSpPr>
              <a:grpSpLocks/>
            </p:cNvGrpSpPr>
            <p:nvPr/>
          </p:nvGrpSpPr>
          <p:grpSpPr bwMode="auto">
            <a:xfrm>
              <a:off x="3333" y="12884"/>
              <a:ext cx="1512" cy="444"/>
              <a:chOff x="4665" y="11421"/>
              <a:chExt cx="1512" cy="444"/>
            </a:xfrm>
          </p:grpSpPr>
          <p:sp>
            <p:nvSpPr>
              <p:cNvPr id="25630" name="Line 30"/>
              <p:cNvSpPr>
                <a:spLocks noChangeShapeType="1"/>
              </p:cNvSpPr>
              <p:nvPr/>
            </p:nvSpPr>
            <p:spPr bwMode="auto">
              <a:xfrm flipH="1">
                <a:off x="4665" y="11421"/>
                <a:ext cx="756" cy="44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5631" name="Line 31"/>
              <p:cNvSpPr>
                <a:spLocks noChangeShapeType="1"/>
              </p:cNvSpPr>
              <p:nvPr/>
            </p:nvSpPr>
            <p:spPr bwMode="auto">
              <a:xfrm>
                <a:off x="5421" y="11421"/>
                <a:ext cx="0" cy="44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5632" name="Line 32"/>
              <p:cNvSpPr>
                <a:spLocks noChangeShapeType="1"/>
              </p:cNvSpPr>
              <p:nvPr/>
            </p:nvSpPr>
            <p:spPr bwMode="auto">
              <a:xfrm>
                <a:off x="5421" y="11421"/>
                <a:ext cx="756" cy="444"/>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sp>
          <p:nvSpPr>
            <p:cNvPr id="25633" name="Text Box 33"/>
            <p:cNvSpPr txBox="1">
              <a:spLocks noChangeArrowheads="1"/>
            </p:cNvSpPr>
            <p:nvPr/>
          </p:nvSpPr>
          <p:spPr bwMode="auto">
            <a:xfrm>
              <a:off x="2531" y="13339"/>
              <a:ext cx="900" cy="31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tr-TR" sz="700" b="0" i="0" u="none" strike="noStrike" cap="none" normalizeH="0" baseline="0" smtClean="0">
                  <a:ln>
                    <a:noFill/>
                  </a:ln>
                  <a:solidFill>
                    <a:schemeClr val="tx1"/>
                  </a:solidFill>
                  <a:effectLst/>
                  <a:latin typeface="Calibri" pitchFamily="34" charset="0"/>
                  <a:ea typeface="Arial" pitchFamily="34" charset="0"/>
                  <a:cs typeface="Arial" pitchFamily="34" charset="0"/>
                </a:rPr>
                <a:t>Kapı Kolu</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634" name="Text Box 34"/>
            <p:cNvSpPr txBox="1">
              <a:spLocks noChangeArrowheads="1"/>
            </p:cNvSpPr>
            <p:nvPr/>
          </p:nvSpPr>
          <p:spPr bwMode="auto">
            <a:xfrm>
              <a:off x="3489" y="13339"/>
              <a:ext cx="900" cy="31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700" b="0" i="0" u="none" strike="noStrike" cap="none" normalizeH="0" baseline="0" smtClean="0">
                  <a:ln>
                    <a:noFill/>
                  </a:ln>
                  <a:solidFill>
                    <a:schemeClr val="tx1"/>
                  </a:solidFill>
                  <a:effectLst/>
                  <a:latin typeface="Calibri" pitchFamily="34" charset="0"/>
                  <a:ea typeface="Arial" pitchFamily="34" charset="0"/>
                  <a:cs typeface="Arial" pitchFamily="34" charset="0"/>
                </a:rPr>
                <a:t>Pencere</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635" name="Text Box 35"/>
            <p:cNvSpPr txBox="1">
              <a:spLocks noChangeArrowheads="1"/>
            </p:cNvSpPr>
            <p:nvPr/>
          </p:nvSpPr>
          <p:spPr bwMode="auto">
            <a:xfrm>
              <a:off x="4769" y="13336"/>
              <a:ext cx="900" cy="31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700" b="0" i="0" u="none" strike="noStrike" cap="none" normalizeH="0" baseline="0" smtClean="0">
                  <a:ln>
                    <a:noFill/>
                  </a:ln>
                  <a:solidFill>
                    <a:schemeClr val="tx1"/>
                  </a:solidFill>
                  <a:effectLst/>
                  <a:latin typeface="Calibri" pitchFamily="34" charset="0"/>
                  <a:ea typeface="Arial" pitchFamily="34" charset="0"/>
                  <a:cs typeface="Arial" pitchFamily="34" charset="0"/>
                </a:rPr>
                <a:t>Kilit</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5636" name="Text Box 36"/>
            <p:cNvSpPr txBox="1">
              <a:spLocks noChangeArrowheads="1"/>
            </p:cNvSpPr>
            <p:nvPr/>
          </p:nvSpPr>
          <p:spPr bwMode="auto">
            <a:xfrm>
              <a:off x="4365" y="13239"/>
              <a:ext cx="516" cy="42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ts val="500"/>
                </a:spcBef>
                <a:spcAft>
                  <a:spcPts val="1000"/>
                </a:spcAft>
                <a:buClrTx/>
                <a:buSzTx/>
                <a:buFontTx/>
                <a:buNone/>
                <a:tabLst/>
              </a:pPr>
              <a:r>
                <a:rPr kumimoji="0" lang="tr-TR" sz="1100" b="1" i="0" u="none" strike="noStrike" cap="none" normalizeH="0" baseline="0" smtClean="0">
                  <a:ln>
                    <a:noFill/>
                  </a:ln>
                  <a:solidFill>
                    <a:schemeClr val="tx1"/>
                  </a:solidFill>
                  <a:effectLst/>
                  <a:latin typeface="Arial" pitchFamily="34" charset="0"/>
                  <a:ea typeface="Arial" pitchFamily="34" charset="0"/>
                  <a:cs typeface="Arial" pitchFamily="34" charset="0"/>
                </a:rPr>
                <a:t>...</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lgn="ctr"/>
            <a:r>
              <a:rPr lang="tr-TR" sz="3600" b="1" dirty="0" smtClean="0"/>
              <a:t>Hiyerarşik Veritabanları </a:t>
            </a:r>
            <a:r>
              <a:rPr lang="tr-TR" sz="3600" b="1" dirty="0" smtClean="0"/>
              <a:t/>
            </a:r>
            <a:br>
              <a:rPr lang="tr-TR" sz="3600" b="1" dirty="0" smtClean="0"/>
            </a:br>
            <a:r>
              <a:rPr lang="tr-TR" sz="3600" b="1" dirty="0" smtClean="0"/>
              <a:t>(</a:t>
            </a:r>
            <a:r>
              <a:rPr lang="tr-TR" sz="3600" b="1" dirty="0" err="1" smtClean="0"/>
              <a:t>Hierarchy</a:t>
            </a:r>
            <a:r>
              <a:rPr lang="tr-TR" sz="3600" b="1" dirty="0" smtClean="0"/>
              <a:t> DBMS</a:t>
            </a:r>
            <a:r>
              <a:rPr lang="tr-TR" sz="3600" b="1" dirty="0" smtClean="0"/>
              <a:t>)</a:t>
            </a:r>
            <a:endParaRPr lang="tr-TR" sz="3600" dirty="0"/>
          </a:p>
        </p:txBody>
      </p:sp>
      <p:sp>
        <p:nvSpPr>
          <p:cNvPr id="3" name="2 İçerik Yer Tutucusu"/>
          <p:cNvSpPr>
            <a:spLocks noGrp="1"/>
          </p:cNvSpPr>
          <p:nvPr>
            <p:ph idx="1"/>
          </p:nvPr>
        </p:nvSpPr>
        <p:spPr/>
        <p:txBody>
          <a:bodyPr>
            <a:normAutofit fontScale="92500" lnSpcReduction="10000"/>
          </a:bodyPr>
          <a:lstStyle/>
          <a:p>
            <a:pPr>
              <a:buNone/>
            </a:pPr>
            <a:r>
              <a:rPr lang="tr-TR" sz="2800" i="1" dirty="0" smtClean="0">
                <a:solidFill>
                  <a:schemeClr val="accent1">
                    <a:lumMod val="50000"/>
                  </a:schemeClr>
                </a:solidFill>
              </a:rPr>
              <a:t>Yapabildiği işler;</a:t>
            </a:r>
          </a:p>
          <a:p>
            <a:pPr>
              <a:buNone/>
            </a:pPr>
            <a:endParaRPr lang="tr-TR" sz="2800" dirty="0" smtClean="0"/>
          </a:p>
          <a:p>
            <a:pPr lvl="0"/>
            <a:r>
              <a:rPr lang="tr-TR" sz="2800" dirty="0" smtClean="0"/>
              <a:t>Belirli bir parçayı numarasına göre bulmak (sol ön kapı</a:t>
            </a:r>
            <a:r>
              <a:rPr lang="tr-TR" sz="2800" dirty="0" smtClean="0"/>
              <a:t>),</a:t>
            </a:r>
          </a:p>
          <a:p>
            <a:pPr lvl="0"/>
            <a:endParaRPr lang="tr-TR" sz="2800" dirty="0" smtClean="0"/>
          </a:p>
          <a:p>
            <a:pPr lvl="0"/>
            <a:r>
              <a:rPr lang="tr-TR" sz="2800" dirty="0" smtClean="0"/>
              <a:t>İlk Çocuğa kadar inmek (kapı kolu</a:t>
            </a:r>
            <a:r>
              <a:rPr lang="tr-TR" sz="2800" dirty="0" smtClean="0"/>
              <a:t>),</a:t>
            </a:r>
          </a:p>
          <a:p>
            <a:pPr lvl="0"/>
            <a:endParaRPr lang="tr-TR" sz="2800" dirty="0" smtClean="0"/>
          </a:p>
          <a:p>
            <a:pPr lvl="0"/>
            <a:r>
              <a:rPr lang="tr-TR" sz="2800" dirty="0" smtClean="0"/>
              <a:t>Ebeveyne çıkmak </a:t>
            </a:r>
            <a:r>
              <a:rPr lang="tr-TR" sz="2800" dirty="0" smtClean="0"/>
              <a:t>(gövde)</a:t>
            </a:r>
          </a:p>
          <a:p>
            <a:pPr lvl="0"/>
            <a:endParaRPr lang="tr-TR" sz="2800" dirty="0" smtClean="0"/>
          </a:p>
          <a:p>
            <a:pPr lvl="0"/>
            <a:r>
              <a:rPr lang="tr-TR" sz="2800" dirty="0" smtClean="0"/>
              <a:t>Bir sonraki </a:t>
            </a:r>
            <a:r>
              <a:rPr lang="tr-TR" sz="2800" dirty="0" smtClean="0"/>
              <a:t>çocuğa doğru </a:t>
            </a:r>
          </a:p>
          <a:p>
            <a:pPr lvl="0">
              <a:buNone/>
            </a:pPr>
            <a:r>
              <a:rPr lang="tr-TR" sz="2800" dirty="0" smtClean="0"/>
              <a:t>geçmek (</a:t>
            </a:r>
            <a:r>
              <a:rPr lang="tr-TR" sz="2800" dirty="0" smtClean="0"/>
              <a:t>sağ ön kapı)</a:t>
            </a:r>
          </a:p>
          <a:p>
            <a:pPr>
              <a:buNone/>
            </a:pPr>
            <a:endParaRPr lang="tr-TR" sz="2000" dirty="0"/>
          </a:p>
        </p:txBody>
      </p:sp>
      <p:pic>
        <p:nvPicPr>
          <p:cNvPr id="40" name="Picture 2" descr="http://www.zet.com.tr/emobilya/ref/process.jpg"/>
          <p:cNvPicPr>
            <a:picLocks noChangeAspect="1" noChangeArrowheads="1"/>
          </p:cNvPicPr>
          <p:nvPr/>
        </p:nvPicPr>
        <p:blipFill>
          <a:blip r:embed="rId3" cstate="print"/>
          <a:srcRect/>
          <a:stretch>
            <a:fillRect/>
          </a:stretch>
        </p:blipFill>
        <p:spPr bwMode="auto">
          <a:xfrm>
            <a:off x="6516217" y="4213262"/>
            <a:ext cx="2627784" cy="2644738"/>
          </a:xfrm>
          <a:prstGeom prst="rect">
            <a:avLst/>
          </a:prstGeom>
          <a:noFill/>
          <a:scene3d>
            <a:camera prst="orthographicFront"/>
            <a:lightRig rig="threePt" dir="t"/>
          </a:scene3d>
          <a:sp3d>
            <a:bevelT w="165100" prst="coolSlant"/>
          </a:sp3d>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3600" b="1" dirty="0" smtClean="0"/>
              <a:t>IMS </a:t>
            </a:r>
            <a:br>
              <a:rPr lang="tr-TR" sz="3600" b="1" dirty="0" smtClean="0"/>
            </a:br>
            <a:r>
              <a:rPr lang="tr-TR" sz="3600" b="1" dirty="0" smtClean="0"/>
              <a:t>(</a:t>
            </a:r>
            <a:r>
              <a:rPr lang="tr-TR" sz="3600" b="1" dirty="0" err="1" smtClean="0"/>
              <a:t>Information</a:t>
            </a:r>
            <a:r>
              <a:rPr lang="tr-TR" sz="3600" b="1" dirty="0" smtClean="0"/>
              <a:t> </a:t>
            </a:r>
            <a:r>
              <a:rPr lang="tr-TR" sz="3600" b="1" dirty="0" err="1" smtClean="0"/>
              <a:t>Managment</a:t>
            </a:r>
            <a:r>
              <a:rPr lang="tr-TR" sz="3600" b="1" dirty="0" smtClean="0"/>
              <a:t> </a:t>
            </a:r>
            <a:r>
              <a:rPr lang="tr-TR" sz="3600" b="1" dirty="0" err="1" smtClean="0"/>
              <a:t>System</a:t>
            </a:r>
            <a:r>
              <a:rPr lang="tr-TR" sz="3600" b="1" dirty="0" smtClean="0"/>
              <a:t>) </a:t>
            </a:r>
            <a:endParaRPr lang="tr-TR" sz="3600" b="1" dirty="0"/>
          </a:p>
        </p:txBody>
      </p:sp>
      <p:sp>
        <p:nvSpPr>
          <p:cNvPr id="3" name="2 İçerik Yer Tutucusu"/>
          <p:cNvSpPr>
            <a:spLocks noGrp="1"/>
          </p:cNvSpPr>
          <p:nvPr>
            <p:ph idx="1"/>
          </p:nvPr>
        </p:nvSpPr>
        <p:spPr/>
        <p:txBody>
          <a:bodyPr>
            <a:normAutofit fontScale="62500" lnSpcReduction="20000"/>
          </a:bodyPr>
          <a:lstStyle/>
          <a:p>
            <a:pPr>
              <a:buNone/>
            </a:pPr>
            <a:r>
              <a:rPr lang="tr-TR" dirty="0" smtClean="0"/>
              <a:t>		</a:t>
            </a:r>
            <a:r>
              <a:rPr lang="tr-TR" dirty="0" smtClean="0"/>
              <a:t>	</a:t>
            </a:r>
            <a:r>
              <a:rPr lang="tr-TR" dirty="0" smtClean="0"/>
              <a:t>(1968)</a:t>
            </a:r>
          </a:p>
          <a:p>
            <a:endParaRPr lang="tr-TR" dirty="0" smtClean="0"/>
          </a:p>
          <a:p>
            <a:pPr lvl="0"/>
            <a:r>
              <a:rPr lang="tr-TR" b="1" dirty="0" smtClean="0"/>
              <a:t>Basit Yapı:</a:t>
            </a:r>
            <a:r>
              <a:rPr lang="tr-TR" dirty="0" smtClean="0"/>
              <a:t> Bir IMS veritabanının düzeni oldukça anlaşılırdı. Veritabanı hiyerarşisi bir şirketin organizasyon şemasına ya da bir soy ağacına benzerdi</a:t>
            </a:r>
            <a:r>
              <a:rPr lang="tr-TR" dirty="0" smtClean="0"/>
              <a:t>.</a:t>
            </a:r>
          </a:p>
          <a:p>
            <a:pPr lvl="0"/>
            <a:endParaRPr lang="tr-TR" dirty="0" smtClean="0"/>
          </a:p>
          <a:p>
            <a:pPr lvl="0"/>
            <a:r>
              <a:rPr lang="tr-TR" b="1" dirty="0" smtClean="0"/>
              <a:t>Ebeveyn/Çocuk Düzenlemesi:</a:t>
            </a:r>
            <a:r>
              <a:rPr lang="tr-TR" dirty="0" smtClean="0"/>
              <a:t> Bir IMS veritabanı, “A </a:t>
            </a:r>
            <a:r>
              <a:rPr lang="tr-TR" dirty="0" err="1" smtClean="0"/>
              <a:t>B’nin</a:t>
            </a:r>
            <a:r>
              <a:rPr lang="tr-TR" dirty="0" smtClean="0"/>
              <a:t> bir parçasıdır” ya da “</a:t>
            </a:r>
            <a:r>
              <a:rPr lang="tr-TR" dirty="0" err="1" smtClean="0"/>
              <a:t>A’nın</a:t>
            </a:r>
            <a:r>
              <a:rPr lang="tr-TR" dirty="0" smtClean="0"/>
              <a:t> sahibi </a:t>
            </a:r>
            <a:r>
              <a:rPr lang="tr-TR" dirty="0" err="1" smtClean="0"/>
              <a:t>B’dir</a:t>
            </a:r>
            <a:r>
              <a:rPr lang="tr-TR" dirty="0" smtClean="0"/>
              <a:t>” türünden ebeveyn/çocuk ilişkilerini temsil etmek için mükemmeldi</a:t>
            </a:r>
            <a:r>
              <a:rPr lang="tr-TR" dirty="0" smtClean="0"/>
              <a:t>.</a:t>
            </a:r>
          </a:p>
          <a:p>
            <a:pPr lvl="0"/>
            <a:endParaRPr lang="tr-TR" dirty="0" smtClean="0"/>
          </a:p>
          <a:p>
            <a:pPr lvl="0"/>
            <a:r>
              <a:rPr lang="tr-TR" b="1" dirty="0" smtClean="0"/>
              <a:t>Performans:</a:t>
            </a:r>
            <a:r>
              <a:rPr lang="tr-TR" dirty="0" smtClean="0"/>
              <a:t> IMS, ebeveyn/çocuk ilişkilerini bir veri kaydından diğerine giden fiziksel işaretçilerle depoluyordu. Böylece veritabanı boyunca hareket etmek hızlı oluyordu. Yapı basit olduğundan IMS ebeveyn ve çocuk kayıtlarını disk üzerinde birbirine yakın şekilde yerleştirebiliyordu. Bu da disk girdi/çıktısını en aza indirgiyordu.</a:t>
            </a:r>
          </a:p>
          <a:p>
            <a:endParaRPr lang="tr-TR" dirty="0"/>
          </a:p>
        </p:txBody>
      </p:sp>
      <p:pic>
        <p:nvPicPr>
          <p:cNvPr id="24579" name="Picture 3"/>
          <p:cNvPicPr>
            <a:picLocks noChangeAspect="1" noChangeArrowheads="1"/>
          </p:cNvPicPr>
          <p:nvPr/>
        </p:nvPicPr>
        <p:blipFill>
          <a:blip r:embed="rId2" cstate="print"/>
          <a:srcRect/>
          <a:stretch>
            <a:fillRect/>
          </a:stretch>
        </p:blipFill>
        <p:spPr bwMode="auto">
          <a:xfrm>
            <a:off x="1835696" y="1268760"/>
            <a:ext cx="1368152" cy="665687"/>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lgn="ctr"/>
            <a:r>
              <a:rPr lang="tr-TR" b="1" dirty="0" smtClean="0"/>
              <a:t>Ağ Veritabanları </a:t>
            </a:r>
            <a:r>
              <a:rPr lang="tr-TR" b="1" dirty="0" smtClean="0"/>
              <a:t/>
            </a:r>
            <a:br>
              <a:rPr lang="tr-TR" b="1" dirty="0" smtClean="0"/>
            </a:br>
            <a:r>
              <a:rPr lang="tr-TR" b="1" dirty="0" smtClean="0"/>
              <a:t>(</a:t>
            </a:r>
            <a:r>
              <a:rPr lang="tr-TR" b="1" dirty="0" smtClean="0"/>
              <a:t>Network DBMS</a:t>
            </a:r>
            <a:r>
              <a:rPr lang="tr-TR" b="1" dirty="0" smtClean="0"/>
              <a:t>)</a:t>
            </a:r>
            <a:endParaRPr lang="tr-TR" dirty="0"/>
          </a:p>
        </p:txBody>
      </p:sp>
      <p:sp>
        <p:nvSpPr>
          <p:cNvPr id="3" name="2 İçerik Yer Tutucusu"/>
          <p:cNvSpPr>
            <a:spLocks noGrp="1"/>
          </p:cNvSpPr>
          <p:nvPr>
            <p:ph idx="1"/>
          </p:nvPr>
        </p:nvSpPr>
        <p:spPr/>
        <p:txBody>
          <a:bodyPr>
            <a:normAutofit/>
          </a:bodyPr>
          <a:lstStyle/>
          <a:p>
            <a:pPr algn="ctr">
              <a:buNone/>
            </a:pPr>
            <a:r>
              <a:rPr lang="tr-TR" sz="2200" dirty="0" smtClean="0"/>
              <a:t>Hiyerarşik veritabanlarının yetersiz kalmasından </a:t>
            </a:r>
            <a:r>
              <a:rPr lang="tr-TR" sz="2200" dirty="0" smtClean="0"/>
              <a:t>dolayı (</a:t>
            </a:r>
            <a:r>
              <a:rPr lang="tr-TR" sz="2200" dirty="0" err="1" smtClean="0"/>
              <a:t>Database</a:t>
            </a:r>
            <a:r>
              <a:rPr lang="tr-TR" sz="2200" dirty="0" smtClean="0"/>
              <a:t> </a:t>
            </a:r>
            <a:r>
              <a:rPr lang="tr-TR" sz="2200" dirty="0" err="1" smtClean="0"/>
              <a:t>Task</a:t>
            </a:r>
            <a:r>
              <a:rPr lang="tr-TR" sz="2200" dirty="0" smtClean="0"/>
              <a:t> </a:t>
            </a:r>
            <a:r>
              <a:rPr lang="tr-TR" sz="2200" dirty="0" err="1" smtClean="0"/>
              <a:t>Group</a:t>
            </a:r>
            <a:r>
              <a:rPr lang="tr-TR" sz="2200" dirty="0" smtClean="0"/>
              <a:t> – DBTG) bilim adamlarının ortak çalışması sonucu ortaya konulmuş bir veri tabanı türüdür. </a:t>
            </a:r>
            <a:endParaRPr lang="tr-TR" sz="2200" dirty="0"/>
          </a:p>
        </p:txBody>
      </p:sp>
      <p:grpSp>
        <p:nvGrpSpPr>
          <p:cNvPr id="23553" name="Group 1"/>
          <p:cNvGrpSpPr>
            <a:grpSpLocks/>
          </p:cNvGrpSpPr>
          <p:nvPr/>
        </p:nvGrpSpPr>
        <p:grpSpPr bwMode="auto">
          <a:xfrm>
            <a:off x="2287389" y="2852937"/>
            <a:ext cx="6245051" cy="3312368"/>
            <a:chOff x="2985" y="11670"/>
            <a:chExt cx="7185" cy="3018"/>
          </a:xfrm>
        </p:grpSpPr>
        <p:sp>
          <p:nvSpPr>
            <p:cNvPr id="23554" name="Text Box 2"/>
            <p:cNvSpPr txBox="1">
              <a:spLocks noChangeArrowheads="1"/>
            </p:cNvSpPr>
            <p:nvPr/>
          </p:nvSpPr>
          <p:spPr bwMode="auto">
            <a:xfrm>
              <a:off x="3315" y="11670"/>
              <a:ext cx="1335" cy="4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Müşteriler</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3555" name="Text Box 3"/>
            <p:cNvSpPr txBox="1">
              <a:spLocks noChangeArrowheads="1"/>
            </p:cNvSpPr>
            <p:nvPr/>
          </p:nvSpPr>
          <p:spPr bwMode="auto">
            <a:xfrm>
              <a:off x="6075" y="11670"/>
              <a:ext cx="1335" cy="4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Satıcılar</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3556" name="Text Box 4"/>
            <p:cNvSpPr txBox="1">
              <a:spLocks noChangeArrowheads="1"/>
            </p:cNvSpPr>
            <p:nvPr/>
          </p:nvSpPr>
          <p:spPr bwMode="auto">
            <a:xfrm>
              <a:off x="8835" y="11670"/>
              <a:ext cx="1335" cy="4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Ürünler</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3557" name="Oval 5"/>
            <p:cNvSpPr>
              <a:spLocks noChangeArrowheads="1"/>
            </p:cNvSpPr>
            <p:nvPr/>
          </p:nvSpPr>
          <p:spPr bwMode="auto">
            <a:xfrm rot="-5400000" flipH="1" flipV="1">
              <a:off x="3799" y="122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58" name="Oval 6"/>
            <p:cNvSpPr>
              <a:spLocks noChangeArrowheads="1"/>
            </p:cNvSpPr>
            <p:nvPr/>
          </p:nvSpPr>
          <p:spPr bwMode="auto">
            <a:xfrm rot="-5400000" flipH="1" flipV="1">
              <a:off x="3904" y="12109"/>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59" name="Oval 7"/>
            <p:cNvSpPr>
              <a:spLocks noChangeArrowheads="1"/>
            </p:cNvSpPr>
            <p:nvPr/>
          </p:nvSpPr>
          <p:spPr bwMode="auto">
            <a:xfrm rot="-5400000" flipH="1" flipV="1">
              <a:off x="3994" y="12019"/>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60" name="Oval 8"/>
            <p:cNvSpPr>
              <a:spLocks noChangeArrowheads="1"/>
            </p:cNvSpPr>
            <p:nvPr/>
          </p:nvSpPr>
          <p:spPr bwMode="auto">
            <a:xfrm rot="-5400000" flipH="1" flipV="1">
              <a:off x="6476" y="122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61" name="Oval 9"/>
            <p:cNvSpPr>
              <a:spLocks noChangeArrowheads="1"/>
            </p:cNvSpPr>
            <p:nvPr/>
          </p:nvSpPr>
          <p:spPr bwMode="auto">
            <a:xfrm rot="-5400000" flipH="1" flipV="1">
              <a:off x="6581" y="12109"/>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62" name="Oval 10"/>
            <p:cNvSpPr>
              <a:spLocks noChangeArrowheads="1"/>
            </p:cNvSpPr>
            <p:nvPr/>
          </p:nvSpPr>
          <p:spPr bwMode="auto">
            <a:xfrm rot="-5400000" flipH="1" flipV="1">
              <a:off x="6671" y="12019"/>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63" name="Oval 11"/>
            <p:cNvSpPr>
              <a:spLocks noChangeArrowheads="1"/>
            </p:cNvSpPr>
            <p:nvPr/>
          </p:nvSpPr>
          <p:spPr bwMode="auto">
            <a:xfrm rot="-5400000" flipH="1" flipV="1">
              <a:off x="9154" y="122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64" name="Oval 12"/>
            <p:cNvSpPr>
              <a:spLocks noChangeArrowheads="1"/>
            </p:cNvSpPr>
            <p:nvPr/>
          </p:nvSpPr>
          <p:spPr bwMode="auto">
            <a:xfrm rot="-5400000" flipH="1" flipV="1">
              <a:off x="9259" y="12109"/>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65" name="Oval 13"/>
            <p:cNvSpPr>
              <a:spLocks noChangeArrowheads="1"/>
            </p:cNvSpPr>
            <p:nvPr/>
          </p:nvSpPr>
          <p:spPr bwMode="auto">
            <a:xfrm rot="-5400000" flipH="1" flipV="1">
              <a:off x="9349" y="12019"/>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66" name="Oval 14"/>
            <p:cNvSpPr>
              <a:spLocks noChangeArrowheads="1"/>
            </p:cNvSpPr>
            <p:nvPr/>
          </p:nvSpPr>
          <p:spPr bwMode="auto">
            <a:xfrm rot="-5400000" flipH="1" flipV="1">
              <a:off x="6514" y="1359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67" name="Oval 15"/>
            <p:cNvSpPr>
              <a:spLocks noChangeArrowheads="1"/>
            </p:cNvSpPr>
            <p:nvPr/>
          </p:nvSpPr>
          <p:spPr bwMode="auto">
            <a:xfrm rot="-5400000" flipH="1" flipV="1">
              <a:off x="6619" y="13489"/>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68" name="Oval 16"/>
            <p:cNvSpPr>
              <a:spLocks noChangeArrowheads="1"/>
            </p:cNvSpPr>
            <p:nvPr/>
          </p:nvSpPr>
          <p:spPr bwMode="auto">
            <a:xfrm rot="-5400000" flipH="1" flipV="1">
              <a:off x="6709" y="13399"/>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69" name="AutoShape 17"/>
            <p:cNvSpPr>
              <a:spLocks noChangeArrowheads="1"/>
            </p:cNvSpPr>
            <p:nvPr/>
          </p:nvSpPr>
          <p:spPr bwMode="auto">
            <a:xfrm>
              <a:off x="5895" y="13711"/>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70" name="AutoShape 18"/>
            <p:cNvSpPr>
              <a:spLocks noChangeArrowheads="1"/>
            </p:cNvSpPr>
            <p:nvPr/>
          </p:nvSpPr>
          <p:spPr bwMode="auto">
            <a:xfrm>
              <a:off x="5775" y="13884"/>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71" name="AutoShape 19"/>
            <p:cNvSpPr>
              <a:spLocks noChangeArrowheads="1"/>
            </p:cNvSpPr>
            <p:nvPr/>
          </p:nvSpPr>
          <p:spPr bwMode="auto">
            <a:xfrm>
              <a:off x="5670" y="14041"/>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72" name="Text Box 20"/>
            <p:cNvSpPr txBox="1">
              <a:spLocks noChangeArrowheads="1"/>
            </p:cNvSpPr>
            <p:nvPr/>
          </p:nvSpPr>
          <p:spPr bwMode="auto">
            <a:xfrm>
              <a:off x="5505" y="14088"/>
              <a:ext cx="1485" cy="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A65 nolu sipariş</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3573" name="Line 21"/>
            <p:cNvSpPr>
              <a:spLocks noChangeShapeType="1"/>
            </p:cNvSpPr>
            <p:nvPr/>
          </p:nvSpPr>
          <p:spPr bwMode="auto">
            <a:xfrm>
              <a:off x="4155" y="13290"/>
              <a:ext cx="1665" cy="97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pPr algn="ctr"/>
              <a:endParaRPr lang="tr-TR"/>
            </a:p>
          </p:txBody>
        </p:sp>
        <p:sp>
          <p:nvSpPr>
            <p:cNvPr id="23574" name="Line 22"/>
            <p:cNvSpPr>
              <a:spLocks noChangeShapeType="1"/>
            </p:cNvSpPr>
            <p:nvPr/>
          </p:nvSpPr>
          <p:spPr bwMode="auto">
            <a:xfrm flipH="1">
              <a:off x="6660" y="13305"/>
              <a:ext cx="1695" cy="9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pPr algn="ctr"/>
              <a:endParaRPr lang="tr-TR"/>
            </a:p>
          </p:txBody>
        </p:sp>
        <p:sp>
          <p:nvSpPr>
            <p:cNvPr id="23575" name="Line 23"/>
            <p:cNvSpPr>
              <a:spLocks noChangeShapeType="1"/>
            </p:cNvSpPr>
            <p:nvPr/>
          </p:nvSpPr>
          <p:spPr bwMode="auto">
            <a:xfrm>
              <a:off x="6285" y="13305"/>
              <a:ext cx="0" cy="88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pPr algn="ctr"/>
              <a:endParaRPr lang="tr-TR"/>
            </a:p>
          </p:txBody>
        </p:sp>
        <p:sp>
          <p:nvSpPr>
            <p:cNvPr id="23576" name="AutoShape 24"/>
            <p:cNvSpPr>
              <a:spLocks noChangeArrowheads="1"/>
            </p:cNvSpPr>
            <p:nvPr/>
          </p:nvSpPr>
          <p:spPr bwMode="auto">
            <a:xfrm>
              <a:off x="3210" y="12331"/>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77" name="AutoShape 25"/>
            <p:cNvSpPr>
              <a:spLocks noChangeArrowheads="1"/>
            </p:cNvSpPr>
            <p:nvPr/>
          </p:nvSpPr>
          <p:spPr bwMode="auto">
            <a:xfrm>
              <a:off x="3090" y="12504"/>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78" name="AutoShape 26"/>
            <p:cNvSpPr>
              <a:spLocks noChangeArrowheads="1"/>
            </p:cNvSpPr>
            <p:nvPr/>
          </p:nvSpPr>
          <p:spPr bwMode="auto">
            <a:xfrm>
              <a:off x="2985" y="12661"/>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79" name="AutoShape 27"/>
            <p:cNvSpPr>
              <a:spLocks noChangeArrowheads="1"/>
            </p:cNvSpPr>
            <p:nvPr/>
          </p:nvSpPr>
          <p:spPr bwMode="auto">
            <a:xfrm>
              <a:off x="5895" y="12331"/>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80" name="AutoShape 28"/>
            <p:cNvSpPr>
              <a:spLocks noChangeArrowheads="1"/>
            </p:cNvSpPr>
            <p:nvPr/>
          </p:nvSpPr>
          <p:spPr bwMode="auto">
            <a:xfrm>
              <a:off x="5775" y="12504"/>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81" name="AutoShape 29"/>
            <p:cNvSpPr>
              <a:spLocks noChangeArrowheads="1"/>
            </p:cNvSpPr>
            <p:nvPr/>
          </p:nvSpPr>
          <p:spPr bwMode="auto">
            <a:xfrm>
              <a:off x="5670" y="12661"/>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82" name="AutoShape 30"/>
            <p:cNvSpPr>
              <a:spLocks noChangeArrowheads="1"/>
            </p:cNvSpPr>
            <p:nvPr/>
          </p:nvSpPr>
          <p:spPr bwMode="auto">
            <a:xfrm>
              <a:off x="8580" y="12331"/>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83" name="AutoShape 31"/>
            <p:cNvSpPr>
              <a:spLocks noChangeArrowheads="1"/>
            </p:cNvSpPr>
            <p:nvPr/>
          </p:nvSpPr>
          <p:spPr bwMode="auto">
            <a:xfrm>
              <a:off x="8460" y="12504"/>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84" name="AutoShape 32"/>
            <p:cNvSpPr>
              <a:spLocks noChangeArrowheads="1"/>
            </p:cNvSpPr>
            <p:nvPr/>
          </p:nvSpPr>
          <p:spPr bwMode="auto">
            <a:xfrm>
              <a:off x="8355" y="12661"/>
              <a:ext cx="1200" cy="63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algn="ctr"/>
              <a:endParaRPr lang="tr-TR"/>
            </a:p>
          </p:txBody>
        </p:sp>
        <p:sp>
          <p:nvSpPr>
            <p:cNvPr id="23585" name="Text Box 33"/>
            <p:cNvSpPr txBox="1">
              <a:spLocks noChangeArrowheads="1"/>
            </p:cNvSpPr>
            <p:nvPr/>
          </p:nvSpPr>
          <p:spPr bwMode="auto">
            <a:xfrm>
              <a:off x="5580" y="12810"/>
              <a:ext cx="1410" cy="4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Ahmet Vural</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586" name="Text Box 34"/>
            <p:cNvSpPr txBox="1">
              <a:spLocks noChangeArrowheads="1"/>
            </p:cNvSpPr>
            <p:nvPr/>
          </p:nvSpPr>
          <p:spPr bwMode="auto">
            <a:xfrm>
              <a:off x="8400" y="12810"/>
              <a:ext cx="1140" cy="4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Sağ Kapı</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3587" name="Text Box 35"/>
            <p:cNvSpPr txBox="1">
              <a:spLocks noChangeArrowheads="1"/>
            </p:cNvSpPr>
            <p:nvPr/>
          </p:nvSpPr>
          <p:spPr bwMode="auto">
            <a:xfrm>
              <a:off x="3015" y="12810"/>
              <a:ext cx="1140" cy="4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Vural Şti.</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lgn="ctr"/>
            <a:r>
              <a:rPr lang="tr-TR" b="1" dirty="0" smtClean="0"/>
              <a:t>Ağ Veritabanları </a:t>
            </a:r>
            <a:r>
              <a:rPr lang="tr-TR" b="1" dirty="0" smtClean="0"/>
              <a:t/>
            </a:r>
            <a:br>
              <a:rPr lang="tr-TR" b="1" dirty="0" smtClean="0"/>
            </a:br>
            <a:r>
              <a:rPr lang="tr-TR" b="1" dirty="0" smtClean="0"/>
              <a:t>(</a:t>
            </a:r>
            <a:r>
              <a:rPr lang="tr-TR" b="1" dirty="0" smtClean="0"/>
              <a:t>Network DBMS</a:t>
            </a:r>
            <a:r>
              <a:rPr lang="tr-TR" b="1" dirty="0" smtClean="0"/>
              <a:t>)</a:t>
            </a:r>
            <a:endParaRPr lang="tr-TR" dirty="0"/>
          </a:p>
        </p:txBody>
      </p:sp>
      <p:sp>
        <p:nvSpPr>
          <p:cNvPr id="3" name="2 İçerik Yer Tutucusu"/>
          <p:cNvSpPr>
            <a:spLocks noGrp="1"/>
          </p:cNvSpPr>
          <p:nvPr>
            <p:ph idx="1"/>
          </p:nvPr>
        </p:nvSpPr>
        <p:spPr/>
        <p:txBody>
          <a:bodyPr>
            <a:normAutofit/>
          </a:bodyPr>
          <a:lstStyle/>
          <a:p>
            <a:pPr algn="ctr">
              <a:buNone/>
            </a:pPr>
            <a:r>
              <a:rPr lang="tr-TR" sz="2400" dirty="0" smtClean="0"/>
              <a:t>Sonraları bir </a:t>
            </a:r>
            <a:r>
              <a:rPr lang="tr-TR" sz="2400" dirty="0" smtClean="0"/>
              <a:t>kaydın birden fazla ebeveyn/çocuk ilişkisinde olmasına izin vererek hiyerarşik modeli </a:t>
            </a:r>
            <a:r>
              <a:rPr lang="tr-TR" sz="2400" dirty="0" smtClean="0"/>
              <a:t>geliştirildi</a:t>
            </a:r>
            <a:r>
              <a:rPr lang="tr-TR" sz="2400" dirty="0" smtClean="0"/>
              <a:t>. </a:t>
            </a:r>
            <a:endParaRPr lang="tr-TR" sz="2400" dirty="0" smtClean="0"/>
          </a:p>
          <a:p>
            <a:pPr algn="ctr">
              <a:buNone/>
            </a:pPr>
            <a:r>
              <a:rPr lang="tr-TR" sz="2400" dirty="0" smtClean="0"/>
              <a:t>1971’de </a:t>
            </a:r>
            <a:r>
              <a:rPr lang="tr-TR" sz="2400" dirty="0" smtClean="0"/>
              <a:t>veri sistemi dilleri konferansı, ağ veritabanı için CODASYL modeli olarak bilinen resmi bir standart yayımladı. </a:t>
            </a:r>
            <a:endParaRPr lang="tr-TR" sz="2200" dirty="0"/>
          </a:p>
        </p:txBody>
      </p:sp>
      <p:grpSp>
        <p:nvGrpSpPr>
          <p:cNvPr id="28674" name="Group 2"/>
          <p:cNvGrpSpPr>
            <a:grpSpLocks/>
          </p:cNvGrpSpPr>
          <p:nvPr/>
        </p:nvGrpSpPr>
        <p:grpSpPr bwMode="auto">
          <a:xfrm>
            <a:off x="1763688" y="3573016"/>
            <a:ext cx="6912768" cy="2952328"/>
            <a:chOff x="2355" y="3870"/>
            <a:chExt cx="8255" cy="2760"/>
          </a:xfrm>
        </p:grpSpPr>
        <p:sp>
          <p:nvSpPr>
            <p:cNvPr id="28675" name="Text Box 3"/>
            <p:cNvSpPr txBox="1">
              <a:spLocks noChangeArrowheads="1"/>
            </p:cNvSpPr>
            <p:nvPr/>
          </p:nvSpPr>
          <p:spPr bwMode="auto">
            <a:xfrm>
              <a:off x="3735" y="3885"/>
              <a:ext cx="1995" cy="4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Müşteriler</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676" name="Text Box 4"/>
            <p:cNvSpPr txBox="1">
              <a:spLocks noChangeArrowheads="1"/>
            </p:cNvSpPr>
            <p:nvPr/>
          </p:nvSpPr>
          <p:spPr bwMode="auto">
            <a:xfrm>
              <a:off x="7710" y="3870"/>
              <a:ext cx="1335" cy="4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Ürünler</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8677" name="Group 5"/>
            <p:cNvGrpSpPr>
              <a:grpSpLocks/>
            </p:cNvGrpSpPr>
            <p:nvPr/>
          </p:nvGrpSpPr>
          <p:grpSpPr bwMode="auto">
            <a:xfrm>
              <a:off x="9439" y="6034"/>
              <a:ext cx="371" cy="71"/>
              <a:chOff x="4564" y="4414"/>
              <a:chExt cx="371" cy="71"/>
            </a:xfrm>
          </p:grpSpPr>
          <p:sp>
            <p:nvSpPr>
              <p:cNvPr id="28678" name="Oval 6"/>
              <p:cNvSpPr>
                <a:spLocks noChangeArrowheads="1"/>
              </p:cNvSpPr>
              <p:nvPr/>
            </p:nvSpPr>
            <p:spPr bwMode="auto">
              <a:xfrm rot="-5400000" flipH="1" flipV="1">
                <a:off x="45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679" name="Oval 7"/>
              <p:cNvSpPr>
                <a:spLocks noChangeArrowheads="1"/>
              </p:cNvSpPr>
              <p:nvPr/>
            </p:nvSpPr>
            <p:spPr bwMode="auto">
              <a:xfrm rot="-5400000" flipH="1" flipV="1">
                <a:off x="471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680" name="Oval 8"/>
              <p:cNvSpPr>
                <a:spLocks noChangeArrowheads="1"/>
              </p:cNvSpPr>
              <p:nvPr/>
            </p:nvSpPr>
            <p:spPr bwMode="auto">
              <a:xfrm rot="-5400000" flipH="1" flipV="1">
                <a:off x="48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sp>
          <p:nvSpPr>
            <p:cNvPr id="28681" name="Line 9"/>
            <p:cNvSpPr>
              <a:spLocks noChangeShapeType="1"/>
            </p:cNvSpPr>
            <p:nvPr/>
          </p:nvSpPr>
          <p:spPr bwMode="auto">
            <a:xfrm>
              <a:off x="3795" y="4695"/>
              <a:ext cx="1470" cy="115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8682" name="Line 10"/>
            <p:cNvSpPr>
              <a:spLocks noChangeShapeType="1"/>
            </p:cNvSpPr>
            <p:nvPr/>
          </p:nvSpPr>
          <p:spPr bwMode="auto">
            <a:xfrm flipH="1">
              <a:off x="3105" y="4680"/>
              <a:ext cx="555" cy="112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8683" name="AutoShape 11"/>
            <p:cNvSpPr>
              <a:spLocks noChangeArrowheads="1"/>
            </p:cNvSpPr>
            <p:nvPr/>
          </p:nvSpPr>
          <p:spPr bwMode="auto">
            <a:xfrm>
              <a:off x="3555" y="4261"/>
              <a:ext cx="1005" cy="42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28684" name="Text Box 12"/>
            <p:cNvSpPr txBox="1">
              <a:spLocks noChangeArrowheads="1"/>
            </p:cNvSpPr>
            <p:nvPr/>
          </p:nvSpPr>
          <p:spPr bwMode="auto">
            <a:xfrm>
              <a:off x="3495" y="4275"/>
              <a:ext cx="1125" cy="43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Vural Şti.</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685" name="AutoShape 13"/>
            <p:cNvSpPr>
              <a:spLocks noChangeArrowheads="1"/>
            </p:cNvSpPr>
            <p:nvPr/>
          </p:nvSpPr>
          <p:spPr bwMode="auto">
            <a:xfrm>
              <a:off x="4665" y="4246"/>
              <a:ext cx="1005" cy="42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28686" name="AutoShape 14"/>
            <p:cNvSpPr>
              <a:spLocks noChangeArrowheads="1"/>
            </p:cNvSpPr>
            <p:nvPr/>
          </p:nvSpPr>
          <p:spPr bwMode="auto">
            <a:xfrm>
              <a:off x="7230" y="4246"/>
              <a:ext cx="1005" cy="42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28687" name="Text Box 15"/>
            <p:cNvSpPr txBox="1">
              <a:spLocks noChangeArrowheads="1"/>
            </p:cNvSpPr>
            <p:nvPr/>
          </p:nvSpPr>
          <p:spPr bwMode="auto">
            <a:xfrm>
              <a:off x="4590" y="4260"/>
              <a:ext cx="1125" cy="3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Aydınlar</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28688" name="Group 16"/>
            <p:cNvGrpSpPr>
              <a:grpSpLocks/>
            </p:cNvGrpSpPr>
            <p:nvPr/>
          </p:nvGrpSpPr>
          <p:grpSpPr bwMode="auto">
            <a:xfrm>
              <a:off x="5764" y="4414"/>
              <a:ext cx="371" cy="71"/>
              <a:chOff x="4564" y="4414"/>
              <a:chExt cx="371" cy="71"/>
            </a:xfrm>
          </p:grpSpPr>
          <p:sp>
            <p:nvSpPr>
              <p:cNvPr id="28689" name="Oval 17"/>
              <p:cNvSpPr>
                <a:spLocks noChangeArrowheads="1"/>
              </p:cNvSpPr>
              <p:nvPr/>
            </p:nvSpPr>
            <p:spPr bwMode="auto">
              <a:xfrm rot="-5400000" flipH="1" flipV="1">
                <a:off x="45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690" name="Oval 18"/>
              <p:cNvSpPr>
                <a:spLocks noChangeArrowheads="1"/>
              </p:cNvSpPr>
              <p:nvPr/>
            </p:nvSpPr>
            <p:spPr bwMode="auto">
              <a:xfrm rot="-5400000" flipH="1" flipV="1">
                <a:off x="471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691" name="Oval 19"/>
              <p:cNvSpPr>
                <a:spLocks noChangeArrowheads="1"/>
              </p:cNvSpPr>
              <p:nvPr/>
            </p:nvSpPr>
            <p:spPr bwMode="auto">
              <a:xfrm rot="-5400000" flipH="1" flipV="1">
                <a:off x="48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sp>
          <p:nvSpPr>
            <p:cNvPr id="28692" name="AutoShape 20"/>
            <p:cNvSpPr>
              <a:spLocks noChangeArrowheads="1"/>
            </p:cNvSpPr>
            <p:nvPr/>
          </p:nvSpPr>
          <p:spPr bwMode="auto">
            <a:xfrm>
              <a:off x="8355" y="4216"/>
              <a:ext cx="1005" cy="42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grpSp>
          <p:nvGrpSpPr>
            <p:cNvPr id="28693" name="Group 21"/>
            <p:cNvGrpSpPr>
              <a:grpSpLocks/>
            </p:cNvGrpSpPr>
            <p:nvPr/>
          </p:nvGrpSpPr>
          <p:grpSpPr bwMode="auto">
            <a:xfrm>
              <a:off x="9439" y="4384"/>
              <a:ext cx="371" cy="71"/>
              <a:chOff x="4564" y="4414"/>
              <a:chExt cx="371" cy="71"/>
            </a:xfrm>
          </p:grpSpPr>
          <p:sp>
            <p:nvSpPr>
              <p:cNvPr id="28694" name="Oval 22"/>
              <p:cNvSpPr>
                <a:spLocks noChangeArrowheads="1"/>
              </p:cNvSpPr>
              <p:nvPr/>
            </p:nvSpPr>
            <p:spPr bwMode="auto">
              <a:xfrm rot="-5400000" flipH="1" flipV="1">
                <a:off x="45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695" name="Oval 23"/>
              <p:cNvSpPr>
                <a:spLocks noChangeArrowheads="1"/>
              </p:cNvSpPr>
              <p:nvPr/>
            </p:nvSpPr>
            <p:spPr bwMode="auto">
              <a:xfrm rot="-5400000" flipH="1" flipV="1">
                <a:off x="471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696" name="Oval 24"/>
              <p:cNvSpPr>
                <a:spLocks noChangeArrowheads="1"/>
              </p:cNvSpPr>
              <p:nvPr/>
            </p:nvSpPr>
            <p:spPr bwMode="auto">
              <a:xfrm rot="-5400000" flipH="1" flipV="1">
                <a:off x="48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sp>
          <p:nvSpPr>
            <p:cNvPr id="28697" name="Text Box 25"/>
            <p:cNvSpPr txBox="1">
              <a:spLocks noChangeArrowheads="1"/>
            </p:cNvSpPr>
            <p:nvPr/>
          </p:nvSpPr>
          <p:spPr bwMode="auto">
            <a:xfrm>
              <a:off x="7185" y="4275"/>
              <a:ext cx="1140" cy="4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Sağ Kapı</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698" name="Text Box 26"/>
            <p:cNvSpPr txBox="1">
              <a:spLocks noChangeArrowheads="1"/>
            </p:cNvSpPr>
            <p:nvPr/>
          </p:nvSpPr>
          <p:spPr bwMode="auto">
            <a:xfrm>
              <a:off x="8265" y="4260"/>
              <a:ext cx="1200" cy="4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Vites Kolu</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699" name="AutoShape 27"/>
            <p:cNvSpPr>
              <a:spLocks noChangeArrowheads="1"/>
            </p:cNvSpPr>
            <p:nvPr/>
          </p:nvSpPr>
          <p:spPr bwMode="auto">
            <a:xfrm>
              <a:off x="2717" y="5866"/>
              <a:ext cx="1005" cy="42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28700" name="Text Box 28"/>
            <p:cNvSpPr txBox="1">
              <a:spLocks noChangeArrowheads="1"/>
            </p:cNvSpPr>
            <p:nvPr/>
          </p:nvSpPr>
          <p:spPr bwMode="auto">
            <a:xfrm>
              <a:off x="2775" y="5913"/>
              <a:ext cx="885" cy="3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A65</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701" name="AutoShape 29"/>
            <p:cNvSpPr>
              <a:spLocks noChangeArrowheads="1"/>
            </p:cNvSpPr>
            <p:nvPr/>
          </p:nvSpPr>
          <p:spPr bwMode="auto">
            <a:xfrm>
              <a:off x="3844" y="5866"/>
              <a:ext cx="1005" cy="42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28702" name="AutoShape 30"/>
            <p:cNvSpPr>
              <a:spLocks noChangeArrowheads="1"/>
            </p:cNvSpPr>
            <p:nvPr/>
          </p:nvSpPr>
          <p:spPr bwMode="auto">
            <a:xfrm>
              <a:off x="4971" y="5866"/>
              <a:ext cx="1005" cy="42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28703" name="AutoShape 31"/>
            <p:cNvSpPr>
              <a:spLocks noChangeArrowheads="1"/>
            </p:cNvSpPr>
            <p:nvPr/>
          </p:nvSpPr>
          <p:spPr bwMode="auto">
            <a:xfrm>
              <a:off x="6098" y="5866"/>
              <a:ext cx="1005" cy="42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28704" name="AutoShape 32"/>
            <p:cNvSpPr>
              <a:spLocks noChangeArrowheads="1"/>
            </p:cNvSpPr>
            <p:nvPr/>
          </p:nvSpPr>
          <p:spPr bwMode="auto">
            <a:xfrm>
              <a:off x="7225" y="5866"/>
              <a:ext cx="1005" cy="42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28705" name="AutoShape 33"/>
            <p:cNvSpPr>
              <a:spLocks noChangeArrowheads="1"/>
            </p:cNvSpPr>
            <p:nvPr/>
          </p:nvSpPr>
          <p:spPr bwMode="auto">
            <a:xfrm>
              <a:off x="8352" y="5866"/>
              <a:ext cx="1005" cy="420"/>
            </a:xfrm>
            <a:prstGeom prst="flowChartPunchedCard">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tr-TR"/>
            </a:p>
          </p:txBody>
        </p:sp>
        <p:sp>
          <p:nvSpPr>
            <p:cNvPr id="28706" name="Text Box 34"/>
            <p:cNvSpPr txBox="1">
              <a:spLocks noChangeArrowheads="1"/>
            </p:cNvSpPr>
            <p:nvPr/>
          </p:nvSpPr>
          <p:spPr bwMode="auto">
            <a:xfrm>
              <a:off x="4545" y="6225"/>
              <a:ext cx="3600" cy="4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Siparişler</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707" name="Text Box 35"/>
            <p:cNvSpPr txBox="1">
              <a:spLocks noChangeArrowheads="1"/>
            </p:cNvSpPr>
            <p:nvPr/>
          </p:nvSpPr>
          <p:spPr bwMode="auto">
            <a:xfrm>
              <a:off x="3912" y="5913"/>
              <a:ext cx="885" cy="3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A69</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708" name="Text Box 36"/>
            <p:cNvSpPr txBox="1">
              <a:spLocks noChangeArrowheads="1"/>
            </p:cNvSpPr>
            <p:nvPr/>
          </p:nvSpPr>
          <p:spPr bwMode="auto">
            <a:xfrm>
              <a:off x="5050" y="5913"/>
              <a:ext cx="885" cy="3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B54</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709" name="Text Box 37"/>
            <p:cNvSpPr txBox="1">
              <a:spLocks noChangeArrowheads="1"/>
            </p:cNvSpPr>
            <p:nvPr/>
          </p:nvSpPr>
          <p:spPr bwMode="auto">
            <a:xfrm>
              <a:off x="6187" y="5913"/>
              <a:ext cx="885" cy="3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A38</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710" name="Text Box 38"/>
            <p:cNvSpPr txBox="1">
              <a:spLocks noChangeArrowheads="1"/>
            </p:cNvSpPr>
            <p:nvPr/>
          </p:nvSpPr>
          <p:spPr bwMode="auto">
            <a:xfrm>
              <a:off x="7325" y="5913"/>
              <a:ext cx="885" cy="3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A55</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711" name="Text Box 39"/>
            <p:cNvSpPr txBox="1">
              <a:spLocks noChangeArrowheads="1"/>
            </p:cNvSpPr>
            <p:nvPr/>
          </p:nvSpPr>
          <p:spPr bwMode="auto">
            <a:xfrm>
              <a:off x="8462" y="5913"/>
              <a:ext cx="885" cy="3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chemeClr val="tx1"/>
                  </a:solidFill>
                  <a:effectLst/>
                  <a:latin typeface="Calibri" pitchFamily="34" charset="0"/>
                  <a:ea typeface="Arial" pitchFamily="34" charset="0"/>
                  <a:cs typeface="Arial" pitchFamily="34" charset="0"/>
                </a:rPr>
                <a:t>C98</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712" name="Line 40"/>
            <p:cNvSpPr>
              <a:spLocks noChangeShapeType="1"/>
            </p:cNvSpPr>
            <p:nvPr/>
          </p:nvSpPr>
          <p:spPr bwMode="auto">
            <a:xfrm>
              <a:off x="4170" y="4680"/>
              <a:ext cx="420" cy="28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nvGrpSpPr>
            <p:cNvPr id="28713" name="Group 41"/>
            <p:cNvGrpSpPr>
              <a:grpSpLocks/>
            </p:cNvGrpSpPr>
            <p:nvPr/>
          </p:nvGrpSpPr>
          <p:grpSpPr bwMode="auto">
            <a:xfrm>
              <a:off x="4414" y="4969"/>
              <a:ext cx="371" cy="71"/>
              <a:chOff x="4564" y="4414"/>
              <a:chExt cx="371" cy="71"/>
            </a:xfrm>
          </p:grpSpPr>
          <p:sp>
            <p:nvSpPr>
              <p:cNvPr id="28714" name="Oval 42"/>
              <p:cNvSpPr>
                <a:spLocks noChangeArrowheads="1"/>
              </p:cNvSpPr>
              <p:nvPr/>
            </p:nvSpPr>
            <p:spPr bwMode="auto">
              <a:xfrm rot="-5400000" flipH="1" flipV="1">
                <a:off x="45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715" name="Oval 43"/>
              <p:cNvSpPr>
                <a:spLocks noChangeArrowheads="1"/>
              </p:cNvSpPr>
              <p:nvPr/>
            </p:nvSpPr>
            <p:spPr bwMode="auto">
              <a:xfrm rot="-5400000" flipH="1" flipV="1">
                <a:off x="471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716" name="Oval 44"/>
              <p:cNvSpPr>
                <a:spLocks noChangeArrowheads="1"/>
              </p:cNvSpPr>
              <p:nvPr/>
            </p:nvSpPr>
            <p:spPr bwMode="auto">
              <a:xfrm rot="-5400000" flipH="1" flipV="1">
                <a:off x="48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sp>
          <p:nvSpPr>
            <p:cNvPr id="28717" name="Line 45"/>
            <p:cNvSpPr>
              <a:spLocks noChangeShapeType="1"/>
            </p:cNvSpPr>
            <p:nvPr/>
          </p:nvSpPr>
          <p:spPr bwMode="auto">
            <a:xfrm flipH="1">
              <a:off x="2880" y="4815"/>
              <a:ext cx="705" cy="285"/>
            </a:xfrm>
            <a:prstGeom prst="line">
              <a:avLst/>
            </a:prstGeom>
            <a:noFill/>
            <a:ln w="9525" cap="rnd">
              <a:solidFill>
                <a:srgbClr val="0000FF"/>
              </a:solidFill>
              <a:prstDash val="sysDot"/>
              <a:round/>
              <a:headEnd type="oval" w="med" len="med"/>
              <a:tailEnd type="oval" w="med" len="med"/>
            </a:ln>
          </p:spPr>
          <p:txBody>
            <a:bodyPr vert="horz" wrap="square" lIns="91440" tIns="45720" rIns="91440" bIns="45720" numCol="1" anchor="t" anchorCtr="0" compatLnSpc="1">
              <a:prstTxWarp prst="textNoShape">
                <a:avLst/>
              </a:prstTxWarp>
            </a:bodyPr>
            <a:lstStyle/>
            <a:p>
              <a:endParaRPr lang="tr-TR"/>
            </a:p>
          </p:txBody>
        </p:sp>
        <p:sp>
          <p:nvSpPr>
            <p:cNvPr id="28718" name="Line 46"/>
            <p:cNvSpPr>
              <a:spLocks noChangeShapeType="1"/>
            </p:cNvSpPr>
            <p:nvPr/>
          </p:nvSpPr>
          <p:spPr bwMode="auto">
            <a:xfrm flipH="1">
              <a:off x="2880" y="4800"/>
              <a:ext cx="1455" cy="285"/>
            </a:xfrm>
            <a:prstGeom prst="line">
              <a:avLst/>
            </a:prstGeom>
            <a:noFill/>
            <a:ln w="9525" cap="rnd">
              <a:solidFill>
                <a:srgbClr val="0000FF"/>
              </a:solidFill>
              <a:prstDash val="sysDot"/>
              <a:round/>
              <a:headEnd type="oval" w="med" len="med"/>
              <a:tailEnd type="oval" w="med" len="med"/>
            </a:ln>
          </p:spPr>
          <p:txBody>
            <a:bodyPr vert="horz" wrap="square" lIns="91440" tIns="45720" rIns="91440" bIns="45720" numCol="1" anchor="t" anchorCtr="0" compatLnSpc="1">
              <a:prstTxWarp prst="textNoShape">
                <a:avLst/>
              </a:prstTxWarp>
            </a:bodyPr>
            <a:lstStyle/>
            <a:p>
              <a:endParaRPr lang="tr-TR"/>
            </a:p>
          </p:txBody>
        </p:sp>
        <p:sp>
          <p:nvSpPr>
            <p:cNvPr id="28719" name="Text Box 47"/>
            <p:cNvSpPr txBox="1">
              <a:spLocks noChangeArrowheads="1"/>
            </p:cNvSpPr>
            <p:nvPr/>
          </p:nvSpPr>
          <p:spPr bwMode="auto">
            <a:xfrm>
              <a:off x="2355" y="5103"/>
              <a:ext cx="885" cy="3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rgbClr val="0000FF"/>
                  </a:solidFill>
                  <a:effectLst/>
                  <a:latin typeface="Calibri" pitchFamily="34" charset="0"/>
                  <a:ea typeface="Arial" pitchFamily="34" charset="0"/>
                  <a:cs typeface="Arial" pitchFamily="34" charset="0"/>
                </a:rPr>
                <a:t>Küme</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sp>
          <p:nvSpPr>
            <p:cNvPr id="28720" name="Line 48"/>
            <p:cNvSpPr>
              <a:spLocks noChangeShapeType="1"/>
            </p:cNvSpPr>
            <p:nvPr/>
          </p:nvSpPr>
          <p:spPr bwMode="auto">
            <a:xfrm flipH="1">
              <a:off x="4440" y="4665"/>
              <a:ext cx="555" cy="112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8721" name="Line 49"/>
            <p:cNvSpPr>
              <a:spLocks noChangeShapeType="1"/>
            </p:cNvSpPr>
            <p:nvPr/>
          </p:nvSpPr>
          <p:spPr bwMode="auto">
            <a:xfrm>
              <a:off x="5040" y="4665"/>
              <a:ext cx="510" cy="115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8722" name="Line 50"/>
            <p:cNvSpPr>
              <a:spLocks noChangeShapeType="1"/>
            </p:cNvSpPr>
            <p:nvPr/>
          </p:nvSpPr>
          <p:spPr bwMode="auto">
            <a:xfrm>
              <a:off x="5205" y="4665"/>
              <a:ext cx="1365" cy="121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8723" name="Line 51"/>
            <p:cNvSpPr>
              <a:spLocks noChangeShapeType="1"/>
            </p:cNvSpPr>
            <p:nvPr/>
          </p:nvSpPr>
          <p:spPr bwMode="auto">
            <a:xfrm>
              <a:off x="5490" y="4680"/>
              <a:ext cx="420" cy="22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nvGrpSpPr>
            <p:cNvPr id="28724" name="Group 52"/>
            <p:cNvGrpSpPr>
              <a:grpSpLocks/>
            </p:cNvGrpSpPr>
            <p:nvPr/>
          </p:nvGrpSpPr>
          <p:grpSpPr bwMode="auto">
            <a:xfrm>
              <a:off x="5809" y="4939"/>
              <a:ext cx="371" cy="71"/>
              <a:chOff x="4564" y="4414"/>
              <a:chExt cx="371" cy="71"/>
            </a:xfrm>
          </p:grpSpPr>
          <p:sp>
            <p:nvSpPr>
              <p:cNvPr id="28725" name="Oval 53"/>
              <p:cNvSpPr>
                <a:spLocks noChangeArrowheads="1"/>
              </p:cNvSpPr>
              <p:nvPr/>
            </p:nvSpPr>
            <p:spPr bwMode="auto">
              <a:xfrm rot="-5400000" flipH="1" flipV="1">
                <a:off x="45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726" name="Oval 54"/>
              <p:cNvSpPr>
                <a:spLocks noChangeArrowheads="1"/>
              </p:cNvSpPr>
              <p:nvPr/>
            </p:nvSpPr>
            <p:spPr bwMode="auto">
              <a:xfrm rot="-5400000" flipH="1" flipV="1">
                <a:off x="471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727" name="Oval 55"/>
              <p:cNvSpPr>
                <a:spLocks noChangeArrowheads="1"/>
              </p:cNvSpPr>
              <p:nvPr/>
            </p:nvSpPr>
            <p:spPr bwMode="auto">
              <a:xfrm rot="-5400000" flipH="1" flipV="1">
                <a:off x="48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sp>
          <p:nvSpPr>
            <p:cNvPr id="28728" name="Line 56"/>
            <p:cNvSpPr>
              <a:spLocks noChangeShapeType="1"/>
            </p:cNvSpPr>
            <p:nvPr/>
          </p:nvSpPr>
          <p:spPr bwMode="auto">
            <a:xfrm flipH="1">
              <a:off x="3390" y="4680"/>
              <a:ext cx="4110" cy="112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8729" name="Line 57"/>
            <p:cNvSpPr>
              <a:spLocks noChangeShapeType="1"/>
            </p:cNvSpPr>
            <p:nvPr/>
          </p:nvSpPr>
          <p:spPr bwMode="auto">
            <a:xfrm flipH="1">
              <a:off x="6765" y="4650"/>
              <a:ext cx="885" cy="121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8730" name="Line 58"/>
            <p:cNvSpPr>
              <a:spLocks noChangeShapeType="1"/>
            </p:cNvSpPr>
            <p:nvPr/>
          </p:nvSpPr>
          <p:spPr bwMode="auto">
            <a:xfrm>
              <a:off x="7755" y="4665"/>
              <a:ext cx="420" cy="22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nvGrpSpPr>
            <p:cNvPr id="28731" name="Group 59"/>
            <p:cNvGrpSpPr>
              <a:grpSpLocks/>
            </p:cNvGrpSpPr>
            <p:nvPr/>
          </p:nvGrpSpPr>
          <p:grpSpPr bwMode="auto">
            <a:xfrm>
              <a:off x="8014" y="4954"/>
              <a:ext cx="371" cy="71"/>
              <a:chOff x="4564" y="4414"/>
              <a:chExt cx="371" cy="71"/>
            </a:xfrm>
          </p:grpSpPr>
          <p:sp>
            <p:nvSpPr>
              <p:cNvPr id="28732" name="Oval 60"/>
              <p:cNvSpPr>
                <a:spLocks noChangeArrowheads="1"/>
              </p:cNvSpPr>
              <p:nvPr/>
            </p:nvSpPr>
            <p:spPr bwMode="auto">
              <a:xfrm rot="-5400000" flipH="1" flipV="1">
                <a:off x="45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733" name="Oval 61"/>
              <p:cNvSpPr>
                <a:spLocks noChangeArrowheads="1"/>
              </p:cNvSpPr>
              <p:nvPr/>
            </p:nvSpPr>
            <p:spPr bwMode="auto">
              <a:xfrm rot="-5400000" flipH="1" flipV="1">
                <a:off x="471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734" name="Oval 62"/>
              <p:cNvSpPr>
                <a:spLocks noChangeArrowheads="1"/>
              </p:cNvSpPr>
              <p:nvPr/>
            </p:nvSpPr>
            <p:spPr bwMode="auto">
              <a:xfrm rot="-5400000" flipH="1" flipV="1">
                <a:off x="48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sp>
          <p:nvSpPr>
            <p:cNvPr id="28735" name="Line 63"/>
            <p:cNvSpPr>
              <a:spLocks noChangeShapeType="1"/>
            </p:cNvSpPr>
            <p:nvPr/>
          </p:nvSpPr>
          <p:spPr bwMode="auto">
            <a:xfrm>
              <a:off x="5625" y="4665"/>
              <a:ext cx="3330" cy="115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8736" name="Line 64"/>
            <p:cNvSpPr>
              <a:spLocks noChangeShapeType="1"/>
            </p:cNvSpPr>
            <p:nvPr/>
          </p:nvSpPr>
          <p:spPr bwMode="auto">
            <a:xfrm flipH="1">
              <a:off x="2880" y="5025"/>
              <a:ext cx="1305" cy="60"/>
            </a:xfrm>
            <a:prstGeom prst="line">
              <a:avLst/>
            </a:prstGeom>
            <a:noFill/>
            <a:ln w="9525" cap="rnd">
              <a:solidFill>
                <a:srgbClr val="0000FF"/>
              </a:solidFill>
              <a:prstDash val="sysDot"/>
              <a:round/>
              <a:headEnd type="oval" w="med" len="med"/>
              <a:tailEnd type="oval" w="med" len="med"/>
            </a:ln>
          </p:spPr>
          <p:txBody>
            <a:bodyPr vert="horz" wrap="square" lIns="91440" tIns="45720" rIns="91440" bIns="45720" numCol="1" anchor="t" anchorCtr="0" compatLnSpc="1">
              <a:prstTxWarp prst="textNoShape">
                <a:avLst/>
              </a:prstTxWarp>
            </a:bodyPr>
            <a:lstStyle/>
            <a:p>
              <a:endParaRPr lang="tr-TR"/>
            </a:p>
          </p:txBody>
        </p:sp>
        <p:sp>
          <p:nvSpPr>
            <p:cNvPr id="28737" name="Line 65"/>
            <p:cNvSpPr>
              <a:spLocks noChangeShapeType="1"/>
            </p:cNvSpPr>
            <p:nvPr/>
          </p:nvSpPr>
          <p:spPr bwMode="auto">
            <a:xfrm flipH="1">
              <a:off x="7920" y="4650"/>
              <a:ext cx="885" cy="121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8738" name="Line 66"/>
            <p:cNvSpPr>
              <a:spLocks noChangeShapeType="1"/>
            </p:cNvSpPr>
            <p:nvPr/>
          </p:nvSpPr>
          <p:spPr bwMode="auto">
            <a:xfrm>
              <a:off x="9030" y="4650"/>
              <a:ext cx="30" cy="12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8739" name="Line 67"/>
            <p:cNvSpPr>
              <a:spLocks noChangeShapeType="1"/>
            </p:cNvSpPr>
            <p:nvPr/>
          </p:nvSpPr>
          <p:spPr bwMode="auto">
            <a:xfrm>
              <a:off x="9165" y="4650"/>
              <a:ext cx="420" cy="225"/>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tr-TR"/>
            </a:p>
          </p:txBody>
        </p:sp>
        <p:grpSp>
          <p:nvGrpSpPr>
            <p:cNvPr id="28740" name="Group 68"/>
            <p:cNvGrpSpPr>
              <a:grpSpLocks/>
            </p:cNvGrpSpPr>
            <p:nvPr/>
          </p:nvGrpSpPr>
          <p:grpSpPr bwMode="auto">
            <a:xfrm>
              <a:off x="9424" y="4939"/>
              <a:ext cx="371" cy="71"/>
              <a:chOff x="4564" y="4414"/>
              <a:chExt cx="371" cy="71"/>
            </a:xfrm>
          </p:grpSpPr>
          <p:sp>
            <p:nvSpPr>
              <p:cNvPr id="28741" name="Oval 69"/>
              <p:cNvSpPr>
                <a:spLocks noChangeArrowheads="1"/>
              </p:cNvSpPr>
              <p:nvPr/>
            </p:nvSpPr>
            <p:spPr bwMode="auto">
              <a:xfrm rot="-5400000" flipH="1" flipV="1">
                <a:off x="45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742" name="Oval 70"/>
              <p:cNvSpPr>
                <a:spLocks noChangeArrowheads="1"/>
              </p:cNvSpPr>
              <p:nvPr/>
            </p:nvSpPr>
            <p:spPr bwMode="auto">
              <a:xfrm rot="-5400000" flipH="1" flipV="1">
                <a:off x="471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sp>
            <p:nvSpPr>
              <p:cNvPr id="28743" name="Oval 71"/>
              <p:cNvSpPr>
                <a:spLocks noChangeArrowheads="1"/>
              </p:cNvSpPr>
              <p:nvPr/>
            </p:nvSpPr>
            <p:spPr bwMode="auto">
              <a:xfrm rot="-5400000" flipH="1" flipV="1">
                <a:off x="4864" y="4414"/>
                <a:ext cx="71" cy="7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tr-TR"/>
              </a:p>
            </p:txBody>
          </p:sp>
        </p:grpSp>
        <p:sp>
          <p:nvSpPr>
            <p:cNvPr id="28744" name="Line 72"/>
            <p:cNvSpPr>
              <a:spLocks noChangeShapeType="1"/>
            </p:cNvSpPr>
            <p:nvPr/>
          </p:nvSpPr>
          <p:spPr bwMode="auto">
            <a:xfrm flipH="1">
              <a:off x="9405" y="5595"/>
              <a:ext cx="705" cy="285"/>
            </a:xfrm>
            <a:prstGeom prst="line">
              <a:avLst/>
            </a:prstGeom>
            <a:noFill/>
            <a:ln w="9525" cap="rnd">
              <a:solidFill>
                <a:srgbClr val="0000FF"/>
              </a:solidFill>
              <a:prstDash val="sysDot"/>
              <a:round/>
              <a:headEnd type="oval" w="med" len="med"/>
              <a:tailEnd type="triangle" w="med" len="med"/>
            </a:ln>
          </p:spPr>
          <p:txBody>
            <a:bodyPr vert="horz" wrap="square" lIns="91440" tIns="45720" rIns="91440" bIns="45720" numCol="1" anchor="t" anchorCtr="0" compatLnSpc="1">
              <a:prstTxWarp prst="textNoShape">
                <a:avLst/>
              </a:prstTxWarp>
            </a:bodyPr>
            <a:lstStyle/>
            <a:p>
              <a:endParaRPr lang="tr-TR"/>
            </a:p>
          </p:txBody>
        </p:sp>
        <p:sp>
          <p:nvSpPr>
            <p:cNvPr id="28745" name="Text Box 73"/>
            <p:cNvSpPr txBox="1">
              <a:spLocks noChangeArrowheads="1"/>
            </p:cNvSpPr>
            <p:nvPr/>
          </p:nvSpPr>
          <p:spPr bwMode="auto">
            <a:xfrm>
              <a:off x="9635" y="5194"/>
              <a:ext cx="975" cy="3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tr-TR" sz="1000" b="0" i="0" u="none" strike="noStrike" cap="none" normalizeH="0" baseline="0" smtClean="0">
                  <a:ln>
                    <a:noFill/>
                  </a:ln>
                  <a:solidFill>
                    <a:srgbClr val="0000FF"/>
                  </a:solidFill>
                  <a:effectLst/>
                  <a:latin typeface="Calibri" pitchFamily="34" charset="0"/>
                  <a:ea typeface="Arial" pitchFamily="34" charset="0"/>
                  <a:cs typeface="Arial" pitchFamily="34" charset="0"/>
                </a:rPr>
                <a:t>Kayıtlar</a:t>
              </a:r>
              <a:endParaRPr kumimoji="0" lang="tr-TR" sz="18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lgn="ctr"/>
            <a:r>
              <a:rPr lang="tr-TR" b="1" dirty="0" smtClean="0"/>
              <a:t>Ağ Veritabanları </a:t>
            </a:r>
            <a:r>
              <a:rPr lang="tr-TR" b="1" dirty="0" smtClean="0"/>
              <a:t/>
            </a:r>
            <a:br>
              <a:rPr lang="tr-TR" b="1" dirty="0" smtClean="0"/>
            </a:br>
            <a:r>
              <a:rPr lang="tr-TR" b="1" dirty="0" smtClean="0"/>
              <a:t>(</a:t>
            </a:r>
            <a:r>
              <a:rPr lang="tr-TR" b="1" dirty="0" smtClean="0"/>
              <a:t>Network DBMS</a:t>
            </a:r>
            <a:r>
              <a:rPr lang="tr-TR" b="1" dirty="0" smtClean="0"/>
              <a:t>)</a:t>
            </a:r>
            <a:endParaRPr lang="tr-TR" dirty="0"/>
          </a:p>
        </p:txBody>
      </p:sp>
      <p:sp>
        <p:nvSpPr>
          <p:cNvPr id="3" name="2 İçerik Yer Tutucusu"/>
          <p:cNvSpPr>
            <a:spLocks noGrp="1"/>
          </p:cNvSpPr>
          <p:nvPr>
            <p:ph idx="1"/>
          </p:nvPr>
        </p:nvSpPr>
        <p:spPr/>
        <p:txBody>
          <a:bodyPr>
            <a:normAutofit fontScale="92500" lnSpcReduction="20000"/>
          </a:bodyPr>
          <a:lstStyle/>
          <a:p>
            <a:pPr>
              <a:buNone/>
            </a:pPr>
            <a:r>
              <a:rPr lang="tr-TR" sz="2400" i="1" dirty="0" smtClean="0">
                <a:solidFill>
                  <a:schemeClr val="accent1">
                    <a:lumMod val="50000"/>
                  </a:schemeClr>
                </a:solidFill>
              </a:rPr>
              <a:t>Yapabildiği işler</a:t>
            </a:r>
            <a:r>
              <a:rPr lang="tr-TR" sz="2400" i="1" dirty="0" smtClean="0">
                <a:solidFill>
                  <a:schemeClr val="accent1">
                    <a:lumMod val="50000"/>
                  </a:schemeClr>
                </a:solidFill>
              </a:rPr>
              <a:t>;</a:t>
            </a:r>
          </a:p>
          <a:p>
            <a:pPr>
              <a:buNone/>
            </a:pPr>
            <a:endParaRPr lang="tr-TR" sz="2400" dirty="0" smtClean="0"/>
          </a:p>
          <a:p>
            <a:pPr lvl="0"/>
            <a:r>
              <a:rPr lang="tr-TR" sz="2400" dirty="0" smtClean="0"/>
              <a:t>Belirli bir ebeveyn kaydı anahtarla bulmak (bir müşteri numarası gibi</a:t>
            </a:r>
            <a:r>
              <a:rPr lang="tr-TR" sz="2400" dirty="0" smtClean="0"/>
              <a:t>)</a:t>
            </a:r>
          </a:p>
          <a:p>
            <a:pPr lvl="0"/>
            <a:endParaRPr lang="tr-TR" sz="2400" dirty="0" smtClean="0"/>
          </a:p>
          <a:p>
            <a:pPr lvl="0"/>
            <a:r>
              <a:rPr lang="tr-TR" sz="2400" dirty="0" smtClean="0"/>
              <a:t>Belirli bir kümedeki ilk çocuğa inmek (müşteri tarafından verilmiş ilk sipariş gibi</a:t>
            </a:r>
            <a:r>
              <a:rPr lang="tr-TR" sz="2400" dirty="0" smtClean="0"/>
              <a:t>)</a:t>
            </a:r>
          </a:p>
          <a:p>
            <a:pPr lvl="0"/>
            <a:endParaRPr lang="tr-TR" sz="2400" dirty="0" smtClean="0"/>
          </a:p>
          <a:p>
            <a:pPr lvl="0"/>
            <a:r>
              <a:rPr lang="tr-TR" sz="2400" dirty="0" smtClean="0"/>
              <a:t>Bir çocuktan küme içindeki bir diğerine </a:t>
            </a:r>
            <a:endParaRPr lang="tr-TR" sz="2400" dirty="0" smtClean="0"/>
          </a:p>
          <a:p>
            <a:pPr lvl="0">
              <a:buNone/>
            </a:pPr>
            <a:r>
              <a:rPr lang="tr-TR" sz="2400" dirty="0" smtClean="0"/>
              <a:t>yan ilerlemek </a:t>
            </a:r>
            <a:r>
              <a:rPr lang="tr-TR" sz="2400" dirty="0" smtClean="0"/>
              <a:t>(aynı müşteri tarafından </a:t>
            </a:r>
            <a:endParaRPr lang="tr-TR" sz="2400" dirty="0" smtClean="0"/>
          </a:p>
          <a:p>
            <a:pPr lvl="0">
              <a:buNone/>
            </a:pPr>
            <a:r>
              <a:rPr lang="tr-TR" sz="2400" dirty="0" smtClean="0"/>
              <a:t>verilmiş bir </a:t>
            </a:r>
            <a:r>
              <a:rPr lang="tr-TR" sz="2400" dirty="0" smtClean="0"/>
              <a:t>sonraki sipariş gibi</a:t>
            </a:r>
            <a:r>
              <a:rPr lang="tr-TR" sz="2400" dirty="0" smtClean="0"/>
              <a:t>)</a:t>
            </a:r>
          </a:p>
          <a:p>
            <a:pPr lvl="0"/>
            <a:endParaRPr lang="tr-TR" sz="2400" dirty="0" smtClean="0"/>
          </a:p>
          <a:p>
            <a:pPr lvl="0"/>
            <a:r>
              <a:rPr lang="tr-TR" sz="2400" dirty="0" smtClean="0"/>
              <a:t>Bir çocuktan başka bir kümedeki </a:t>
            </a:r>
            <a:endParaRPr lang="tr-TR" sz="2400" dirty="0" smtClean="0"/>
          </a:p>
          <a:p>
            <a:pPr lvl="0">
              <a:buNone/>
            </a:pPr>
            <a:r>
              <a:rPr lang="tr-TR" sz="2400" dirty="0" smtClean="0"/>
              <a:t>ebeveynine çıkmak </a:t>
            </a:r>
            <a:r>
              <a:rPr lang="tr-TR" sz="2400" dirty="0" smtClean="0"/>
              <a:t>(Siparişi alan satıcı gibi)</a:t>
            </a:r>
          </a:p>
          <a:p>
            <a:pPr>
              <a:buNone/>
            </a:pPr>
            <a:endParaRPr lang="tr-TR" sz="2400" dirty="0" smtClean="0"/>
          </a:p>
          <a:p>
            <a:pPr>
              <a:buNone/>
            </a:pPr>
            <a:endParaRPr lang="tr-TR" sz="2200" dirty="0"/>
          </a:p>
        </p:txBody>
      </p:sp>
      <p:pic>
        <p:nvPicPr>
          <p:cNvPr id="76" name="Picture 2" descr="http://www.zet.com.tr/emobilya/ref/process.jpg"/>
          <p:cNvPicPr>
            <a:picLocks noChangeAspect="1" noChangeArrowheads="1"/>
          </p:cNvPicPr>
          <p:nvPr/>
        </p:nvPicPr>
        <p:blipFill>
          <a:blip r:embed="rId2" cstate="print"/>
          <a:srcRect/>
          <a:stretch>
            <a:fillRect/>
          </a:stretch>
        </p:blipFill>
        <p:spPr bwMode="auto">
          <a:xfrm>
            <a:off x="6516217" y="4213262"/>
            <a:ext cx="2627784" cy="2644738"/>
          </a:xfrm>
          <a:prstGeom prst="rect">
            <a:avLst/>
          </a:prstGeom>
          <a:noFill/>
          <a:scene3d>
            <a:camera prst="orthographicFront"/>
            <a:lightRig rig="threePt" dir="t"/>
          </a:scene3d>
          <a:sp3d>
            <a:bevelT w="165100" prst="coolSlant"/>
          </a:sp3d>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lvl="0" algn="ctr"/>
            <a:r>
              <a:rPr lang="tr-TR" sz="3600" b="1" dirty="0" smtClean="0"/>
              <a:t>İlişkisel Veritabanları </a:t>
            </a:r>
            <a:r>
              <a:rPr lang="tr-TR" sz="3600" b="1" dirty="0" smtClean="0"/>
              <a:t/>
            </a:r>
            <a:br>
              <a:rPr lang="tr-TR" sz="3600" b="1" dirty="0" smtClean="0"/>
            </a:br>
            <a:r>
              <a:rPr lang="tr-TR" sz="3600" b="1" dirty="0" smtClean="0"/>
              <a:t>(</a:t>
            </a:r>
            <a:r>
              <a:rPr lang="tr-TR" sz="3600" b="1" dirty="0" err="1" smtClean="0"/>
              <a:t>Relational</a:t>
            </a:r>
            <a:r>
              <a:rPr lang="tr-TR" sz="3600" b="1" dirty="0" smtClean="0"/>
              <a:t> DBMS</a:t>
            </a:r>
            <a:r>
              <a:rPr lang="tr-TR" sz="3600" b="1" dirty="0" smtClean="0"/>
              <a:t>)</a:t>
            </a:r>
            <a:endParaRPr lang="tr-TR" sz="3600" dirty="0"/>
          </a:p>
        </p:txBody>
      </p:sp>
      <p:sp>
        <p:nvSpPr>
          <p:cNvPr id="3" name="2 İçerik Yer Tutucusu"/>
          <p:cNvSpPr>
            <a:spLocks noGrp="1"/>
          </p:cNvSpPr>
          <p:nvPr>
            <p:ph idx="1"/>
          </p:nvPr>
        </p:nvSpPr>
        <p:spPr>
          <a:xfrm>
            <a:off x="3635896" y="1447800"/>
            <a:ext cx="5297792" cy="4800600"/>
          </a:xfrm>
        </p:spPr>
        <p:txBody>
          <a:bodyPr>
            <a:normAutofit/>
          </a:bodyPr>
          <a:lstStyle/>
          <a:p>
            <a:pPr algn="ctr">
              <a:buNone/>
            </a:pPr>
            <a:endParaRPr lang="tr-TR" sz="2200" dirty="0" smtClean="0"/>
          </a:p>
          <a:p>
            <a:pPr algn="ctr">
              <a:buNone/>
            </a:pPr>
            <a:endParaRPr lang="tr-TR" sz="2200" dirty="0" smtClean="0"/>
          </a:p>
          <a:p>
            <a:pPr algn="ctr">
              <a:buNone/>
            </a:pPr>
            <a:r>
              <a:rPr lang="tr-TR" sz="2200" dirty="0" smtClean="0"/>
              <a:t>1970’lerde Dr</a:t>
            </a:r>
            <a:r>
              <a:rPr lang="tr-TR" sz="2200" dirty="0" smtClean="0"/>
              <a:t>. </a:t>
            </a:r>
            <a:r>
              <a:rPr lang="tr-TR" sz="2200" dirty="0" err="1" smtClean="0"/>
              <a:t>Codd</a:t>
            </a:r>
            <a:r>
              <a:rPr lang="tr-TR" sz="2200" dirty="0" smtClean="0"/>
              <a:t> tarafından ortaya atılan ilişkisel model, veritabanı yapısını basitleştirme yönünde bir çabaydı. </a:t>
            </a:r>
            <a:endParaRPr lang="tr-TR" sz="2200" dirty="0" smtClean="0"/>
          </a:p>
          <a:p>
            <a:pPr algn="ctr">
              <a:buNone/>
            </a:pPr>
            <a:endParaRPr lang="tr-TR" sz="2200" dirty="0" smtClean="0"/>
          </a:p>
          <a:p>
            <a:pPr algn="ctr">
              <a:buNone/>
            </a:pPr>
            <a:r>
              <a:rPr lang="tr-TR" sz="2200" dirty="0" smtClean="0"/>
              <a:t>Açık </a:t>
            </a:r>
            <a:r>
              <a:rPr lang="tr-TR" sz="2200" dirty="0" smtClean="0"/>
              <a:t>ebeveyn/çocuk </a:t>
            </a:r>
            <a:r>
              <a:rPr lang="tr-TR" sz="2200" dirty="0" smtClean="0"/>
              <a:t>ilişkileri </a:t>
            </a:r>
            <a:r>
              <a:rPr lang="tr-TR" sz="2200" dirty="0" smtClean="0"/>
              <a:t>veritabanından </a:t>
            </a:r>
            <a:r>
              <a:rPr lang="tr-TR" sz="2200" dirty="0" smtClean="0"/>
              <a:t>kaldırılarak yerine </a:t>
            </a:r>
            <a:r>
              <a:rPr lang="tr-TR" sz="2200" dirty="0" smtClean="0"/>
              <a:t>veritabanındaki tüm verileri, sütun ve satırlardan oluşan basit </a:t>
            </a:r>
            <a:r>
              <a:rPr lang="tr-TR" sz="2200" dirty="0" smtClean="0"/>
              <a:t>tablolar oluşturuldu. </a:t>
            </a:r>
            <a:endParaRPr lang="tr-TR" sz="2200" dirty="0"/>
          </a:p>
        </p:txBody>
      </p:sp>
      <p:pic>
        <p:nvPicPr>
          <p:cNvPr id="30727" name="Picture 7" descr="http://www.charlesott.com/school/Access/art/EFCodd.jpg"/>
          <p:cNvPicPr>
            <a:picLocks noChangeAspect="1" noChangeArrowheads="1"/>
          </p:cNvPicPr>
          <p:nvPr/>
        </p:nvPicPr>
        <p:blipFill>
          <a:blip r:embed="rId2" cstate="print"/>
          <a:srcRect/>
          <a:stretch>
            <a:fillRect/>
          </a:stretch>
        </p:blipFill>
        <p:spPr bwMode="auto">
          <a:xfrm>
            <a:off x="1331640" y="2132856"/>
            <a:ext cx="2396906" cy="3407924"/>
          </a:xfrm>
          <a:prstGeom prst="rect">
            <a:avLst/>
          </a:prstGeom>
          <a:noFill/>
          <a:scene3d>
            <a:camera prst="orthographicFront"/>
            <a:lightRig rig="threePt" dir="t"/>
          </a:scene3d>
          <a:sp3d>
            <a:bevelT prst="relaxedInset"/>
          </a:sp3d>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4400" b="1" dirty="0" smtClean="0"/>
              <a:t>İlişkisel Veritabanları </a:t>
            </a:r>
            <a:br>
              <a:rPr lang="tr-TR" sz="4400" b="1" dirty="0" smtClean="0"/>
            </a:br>
            <a:r>
              <a:rPr lang="tr-TR" sz="4400" b="1" dirty="0" smtClean="0"/>
              <a:t>(</a:t>
            </a:r>
            <a:r>
              <a:rPr lang="tr-TR" sz="4400" b="1" dirty="0" err="1" smtClean="0"/>
              <a:t>Relational</a:t>
            </a:r>
            <a:r>
              <a:rPr lang="tr-TR" sz="4400" b="1" dirty="0" smtClean="0"/>
              <a:t> DBMS)</a:t>
            </a:r>
            <a:endParaRPr lang="tr-TR" dirty="0"/>
          </a:p>
        </p:txBody>
      </p:sp>
      <p:sp>
        <p:nvSpPr>
          <p:cNvPr id="3" name="2 İçerik Yer Tutucusu"/>
          <p:cNvSpPr>
            <a:spLocks noGrp="1"/>
          </p:cNvSpPr>
          <p:nvPr>
            <p:ph idx="1"/>
          </p:nvPr>
        </p:nvSpPr>
        <p:spPr/>
        <p:txBody>
          <a:bodyPr/>
          <a:lstStyle/>
          <a:p>
            <a:pPr algn="ctr">
              <a:buNone/>
            </a:pPr>
            <a:endParaRPr lang="tr-TR" dirty="0" smtClean="0"/>
          </a:p>
          <a:p>
            <a:pPr algn="ctr">
              <a:buNone/>
            </a:pPr>
            <a:r>
              <a:rPr lang="tr-TR" sz="2400" dirty="0" smtClean="0"/>
              <a:t>İlişkisel </a:t>
            </a:r>
            <a:r>
              <a:rPr lang="tr-TR" sz="2400" dirty="0" smtClean="0"/>
              <a:t>bir veritabanı, kullanıcının görebileceği tüm verilerin, veri değerlerinden oluşan tablolar olarak düzenlendiği ve tüm veritabanı işlemlerini bu tablolar üzerinde gerçekleştirildiği bir veritabanıdır.</a:t>
            </a:r>
          </a:p>
          <a:p>
            <a:endParaRPr lang="tr-TR" dirty="0"/>
          </a:p>
        </p:txBody>
      </p:sp>
      <p:pic>
        <p:nvPicPr>
          <p:cNvPr id="4" name="Picture 5"/>
          <p:cNvPicPr>
            <a:picLocks noChangeAspect="1" noChangeArrowheads="1"/>
          </p:cNvPicPr>
          <p:nvPr/>
        </p:nvPicPr>
        <p:blipFill>
          <a:blip r:embed="rId2" cstate="print"/>
          <a:srcRect/>
          <a:stretch>
            <a:fillRect/>
          </a:stretch>
        </p:blipFill>
        <p:spPr bwMode="auto">
          <a:xfrm>
            <a:off x="2771800" y="3573016"/>
            <a:ext cx="5184576" cy="2967876"/>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VERİTABANI </a:t>
            </a:r>
            <a:r>
              <a:rPr lang="tr-TR" b="1" dirty="0" smtClean="0"/>
              <a:t>KAVRAMI </a:t>
            </a:r>
            <a:r>
              <a:rPr lang="tr-TR" sz="1800" b="1" dirty="0" smtClean="0"/>
              <a:t>(Hatırlatma)</a:t>
            </a:r>
            <a:endParaRPr lang="tr-TR" sz="1800" b="1" dirty="0"/>
          </a:p>
        </p:txBody>
      </p:sp>
      <p:sp>
        <p:nvSpPr>
          <p:cNvPr id="3" name="2 İçerik Yer Tutucusu"/>
          <p:cNvSpPr>
            <a:spLocks noGrp="1"/>
          </p:cNvSpPr>
          <p:nvPr>
            <p:ph idx="1"/>
          </p:nvPr>
        </p:nvSpPr>
        <p:spPr/>
        <p:txBody>
          <a:bodyPr>
            <a:normAutofit fontScale="85000" lnSpcReduction="20000"/>
          </a:bodyPr>
          <a:lstStyle/>
          <a:p>
            <a:pPr algn="ctr">
              <a:buNone/>
            </a:pPr>
            <a:r>
              <a:rPr lang="tr-TR" dirty="0" smtClean="0">
                <a:solidFill>
                  <a:schemeClr val="tx2">
                    <a:lumMod val="50000"/>
                  </a:schemeClr>
                </a:solidFill>
              </a:rPr>
              <a:t>Veritabanı, birçok kullanıcı tarafından kullanılan birbirleriyle ilişkili geniş bir veri kümesinin düzenlenmesi, depolanması ve sorgulanması için kurulan bir sistemdir. </a:t>
            </a:r>
            <a:endParaRPr lang="tr-TR" dirty="0" smtClean="0">
              <a:solidFill>
                <a:schemeClr val="tx2">
                  <a:lumMod val="50000"/>
                </a:schemeClr>
              </a:solidFill>
            </a:endParaRPr>
          </a:p>
          <a:p>
            <a:pPr algn="ctr">
              <a:buNone/>
            </a:pPr>
            <a:endParaRPr lang="tr-TR" dirty="0" smtClean="0">
              <a:solidFill>
                <a:schemeClr val="tx2">
                  <a:lumMod val="50000"/>
                </a:schemeClr>
              </a:solidFill>
            </a:endParaRPr>
          </a:p>
          <a:p>
            <a:pPr algn="ctr">
              <a:buNone/>
            </a:pPr>
            <a:r>
              <a:rPr lang="tr-TR" dirty="0" smtClean="0">
                <a:solidFill>
                  <a:schemeClr val="tx2">
                    <a:lumMod val="50000"/>
                  </a:schemeClr>
                </a:solidFill>
              </a:rPr>
              <a:t>Buna </a:t>
            </a:r>
            <a:r>
              <a:rPr lang="tr-TR" dirty="0" smtClean="0">
                <a:solidFill>
                  <a:schemeClr val="tx2">
                    <a:lumMod val="50000"/>
                  </a:schemeClr>
                </a:solidFill>
              </a:rPr>
              <a:t>göre veritabanı </a:t>
            </a:r>
            <a:r>
              <a:rPr lang="tr-TR" b="1" dirty="0" smtClean="0">
                <a:solidFill>
                  <a:schemeClr val="tx2">
                    <a:lumMod val="50000"/>
                  </a:schemeClr>
                </a:solidFill>
              </a:rPr>
              <a:t>birbiriyle ilişkili</a:t>
            </a:r>
            <a:r>
              <a:rPr lang="tr-TR" dirty="0" smtClean="0">
                <a:solidFill>
                  <a:schemeClr val="tx2">
                    <a:lumMod val="50000"/>
                  </a:schemeClr>
                </a:solidFill>
              </a:rPr>
              <a:t> verilerin tutulduğu bir topluluktur. </a:t>
            </a:r>
            <a:endParaRPr lang="tr-TR" dirty="0" smtClean="0">
              <a:solidFill>
                <a:schemeClr val="tx2">
                  <a:lumMod val="50000"/>
                </a:schemeClr>
              </a:solidFill>
            </a:endParaRPr>
          </a:p>
          <a:p>
            <a:pPr algn="ctr">
              <a:buNone/>
            </a:pPr>
            <a:endParaRPr lang="tr-TR" dirty="0" smtClean="0">
              <a:solidFill>
                <a:schemeClr val="tx2">
                  <a:lumMod val="50000"/>
                </a:schemeClr>
              </a:solidFill>
            </a:endParaRPr>
          </a:p>
          <a:p>
            <a:pPr algn="ctr">
              <a:buNone/>
            </a:pPr>
            <a:r>
              <a:rPr lang="tr-TR" dirty="0" smtClean="0">
                <a:solidFill>
                  <a:schemeClr val="tx2">
                    <a:lumMod val="50000"/>
                  </a:schemeClr>
                </a:solidFill>
              </a:rPr>
              <a:t>Veri </a:t>
            </a:r>
            <a:r>
              <a:rPr lang="tr-TR" dirty="0" smtClean="0">
                <a:solidFill>
                  <a:schemeClr val="tx2">
                    <a:lumMod val="50000"/>
                  </a:schemeClr>
                </a:solidFill>
              </a:rPr>
              <a:t>tabanları, basit metin dosyaları şeklinde olabilecekleri gibi, karmaşık yapıda tasarlanmış özel algoritmaları ve dosya yapıları olan sistematik bir yapıda olabilir.</a:t>
            </a:r>
          </a:p>
          <a:p>
            <a:endParaRPr lang="tr-TR" dirty="0">
              <a:solidFill>
                <a:schemeClr val="tx2">
                  <a:lumMod val="50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dirty="0" smtClean="0"/>
          </a:p>
          <a:p>
            <a:endParaRPr lang="tr-TR" dirty="0" smtClean="0"/>
          </a:p>
          <a:p>
            <a:endParaRPr lang="tr-TR" dirty="0" smtClean="0"/>
          </a:p>
          <a:p>
            <a:pPr algn="ctr">
              <a:buNone/>
            </a:pPr>
            <a:r>
              <a:rPr lang="tr-TR" dirty="0" smtClean="0"/>
              <a:t>devam edecek…</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mikromask.com/images/databases.jpg"/>
          <p:cNvPicPr>
            <a:picLocks noChangeAspect="1" noChangeArrowheads="1"/>
          </p:cNvPicPr>
          <p:nvPr/>
        </p:nvPicPr>
        <p:blipFill>
          <a:blip r:embed="rId2" cstate="print"/>
          <a:srcRect/>
          <a:stretch>
            <a:fillRect/>
          </a:stretch>
        </p:blipFill>
        <p:spPr bwMode="auto">
          <a:xfrm>
            <a:off x="6084168" y="3789040"/>
            <a:ext cx="2627784" cy="1970838"/>
          </a:xfrm>
          <a:prstGeom prst="rect">
            <a:avLst/>
          </a:prstGeom>
          <a:noFill/>
        </p:spPr>
      </p:pic>
      <p:sp>
        <p:nvSpPr>
          <p:cNvPr id="2" name="1 Başlık"/>
          <p:cNvSpPr>
            <a:spLocks noGrp="1"/>
          </p:cNvSpPr>
          <p:nvPr>
            <p:ph type="title"/>
          </p:nvPr>
        </p:nvSpPr>
        <p:spPr/>
        <p:txBody>
          <a:bodyPr>
            <a:normAutofit fontScale="90000"/>
          </a:bodyPr>
          <a:lstStyle/>
          <a:p>
            <a:pPr algn="ctr"/>
            <a:r>
              <a:rPr lang="tr-TR" sz="3600" b="1" dirty="0" smtClean="0"/>
              <a:t>VERİTABANINA DUYULAN GEREKSİNİM</a:t>
            </a:r>
            <a:endParaRPr lang="tr-TR" sz="3600" b="1" dirty="0"/>
          </a:p>
        </p:txBody>
      </p:sp>
      <p:sp>
        <p:nvSpPr>
          <p:cNvPr id="3" name="2 İçerik Yer Tutucusu"/>
          <p:cNvSpPr>
            <a:spLocks noGrp="1"/>
          </p:cNvSpPr>
          <p:nvPr>
            <p:ph idx="1"/>
          </p:nvPr>
        </p:nvSpPr>
        <p:spPr/>
        <p:txBody>
          <a:bodyPr>
            <a:normAutofit lnSpcReduction="10000"/>
          </a:bodyPr>
          <a:lstStyle/>
          <a:p>
            <a:pPr algn="ctr">
              <a:buNone/>
            </a:pPr>
            <a:r>
              <a:rPr lang="tr-TR" dirty="0" smtClean="0"/>
              <a:t>Bir veritabanına duyulan gereksinimin ana nedeni </a:t>
            </a:r>
            <a:r>
              <a:rPr lang="tr-TR" u="sng" dirty="0" smtClean="0"/>
              <a:t>merkezî kontroldür</a:t>
            </a:r>
            <a:r>
              <a:rPr lang="tr-TR" dirty="0" smtClean="0"/>
              <a:t>. </a:t>
            </a:r>
            <a:endParaRPr lang="tr-TR" dirty="0" smtClean="0"/>
          </a:p>
          <a:p>
            <a:pPr algn="ctr">
              <a:buNone/>
            </a:pPr>
            <a:endParaRPr lang="tr-TR" dirty="0" smtClean="0"/>
          </a:p>
          <a:p>
            <a:r>
              <a:rPr lang="tr-TR" sz="2600" dirty="0" smtClean="0"/>
              <a:t>Verilerin tek bir merkezden kontrolü sağlanır.</a:t>
            </a:r>
          </a:p>
          <a:p>
            <a:r>
              <a:rPr lang="tr-TR" sz="2600" dirty="0" smtClean="0"/>
              <a:t>Gereksiz veri tekrarı önlenir.</a:t>
            </a:r>
          </a:p>
          <a:p>
            <a:r>
              <a:rPr lang="tr-TR" sz="2600" dirty="0" smtClean="0"/>
              <a:t>Tutarsız (hatalı) bilgi öbekleri önlenir.</a:t>
            </a:r>
          </a:p>
          <a:p>
            <a:r>
              <a:rPr lang="tr-TR" sz="2600" dirty="0" smtClean="0"/>
              <a:t>Verinin paylaşımı sağlanır.</a:t>
            </a:r>
          </a:p>
          <a:p>
            <a:r>
              <a:rPr lang="tr-TR" sz="2600" dirty="0" smtClean="0"/>
              <a:t>Güvenlik sağlanır.</a:t>
            </a:r>
          </a:p>
          <a:p>
            <a:r>
              <a:rPr lang="tr-TR" sz="2600" dirty="0" smtClean="0"/>
              <a:t>Bütünlük sağlanır.</a:t>
            </a:r>
          </a:p>
          <a:p>
            <a:r>
              <a:rPr lang="tr-TR" sz="2600" dirty="0" smtClean="0"/>
              <a:t>Genel ve isteğe bağlı raporlama yapılabilir.</a:t>
            </a:r>
          </a:p>
          <a:p>
            <a:pPr>
              <a:buNone/>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VERİTABANI YÖNETİM SİSTEMİ</a:t>
            </a:r>
            <a:endParaRPr lang="tr-TR" b="1" dirty="0"/>
          </a:p>
        </p:txBody>
      </p:sp>
      <p:sp>
        <p:nvSpPr>
          <p:cNvPr id="3" name="2 İçerik Yer Tutucusu"/>
          <p:cNvSpPr>
            <a:spLocks noGrp="1"/>
          </p:cNvSpPr>
          <p:nvPr>
            <p:ph idx="1"/>
          </p:nvPr>
        </p:nvSpPr>
        <p:spPr/>
        <p:txBody>
          <a:bodyPr/>
          <a:lstStyle/>
          <a:p>
            <a:pPr algn="ctr">
              <a:buNone/>
            </a:pPr>
            <a:endParaRPr lang="tr-TR" sz="1600" dirty="0" smtClean="0">
              <a:solidFill>
                <a:schemeClr val="tx2">
                  <a:lumMod val="50000"/>
                </a:schemeClr>
              </a:solidFill>
            </a:endParaRPr>
          </a:p>
          <a:p>
            <a:pPr algn="ctr">
              <a:buNone/>
            </a:pPr>
            <a:r>
              <a:rPr lang="tr-TR" dirty="0" smtClean="0">
                <a:solidFill>
                  <a:schemeClr val="tx2">
                    <a:lumMod val="50000"/>
                  </a:schemeClr>
                </a:solidFill>
              </a:rPr>
              <a:t>Birbiriyle </a:t>
            </a:r>
            <a:r>
              <a:rPr lang="tr-TR" dirty="0" smtClean="0">
                <a:solidFill>
                  <a:schemeClr val="tx2">
                    <a:lumMod val="50000"/>
                  </a:schemeClr>
                </a:solidFill>
              </a:rPr>
              <a:t>ilgili verilerin bir arada tutulduğu ve aralarında ilişkilerin kurulduğu, farklı metot ve yöntemlerle bu verilerin işlenip bilgiye dönüştürülebildiği yapıya </a:t>
            </a:r>
            <a:endParaRPr lang="tr-TR" dirty="0" smtClean="0">
              <a:solidFill>
                <a:schemeClr val="tx2">
                  <a:lumMod val="50000"/>
                </a:schemeClr>
              </a:solidFill>
            </a:endParaRPr>
          </a:p>
          <a:p>
            <a:pPr algn="ctr">
              <a:buNone/>
            </a:pPr>
            <a:r>
              <a:rPr lang="tr-TR" b="1" dirty="0" smtClean="0">
                <a:solidFill>
                  <a:schemeClr val="tx2">
                    <a:lumMod val="50000"/>
                  </a:schemeClr>
                </a:solidFill>
              </a:rPr>
              <a:t>“</a:t>
            </a:r>
            <a:r>
              <a:rPr lang="tr-TR" b="1" dirty="0" smtClean="0">
                <a:solidFill>
                  <a:schemeClr val="tx2">
                    <a:lumMod val="50000"/>
                  </a:schemeClr>
                </a:solidFill>
              </a:rPr>
              <a:t>Veritabanı Yönetim Sistemi - </a:t>
            </a:r>
            <a:r>
              <a:rPr lang="tr-TR" b="1" dirty="0" err="1" smtClean="0">
                <a:solidFill>
                  <a:schemeClr val="tx2">
                    <a:lumMod val="50000"/>
                  </a:schemeClr>
                </a:solidFill>
              </a:rPr>
              <a:t>Database</a:t>
            </a:r>
            <a:r>
              <a:rPr lang="tr-TR" b="1" dirty="0" smtClean="0">
                <a:solidFill>
                  <a:schemeClr val="tx2">
                    <a:lumMod val="50000"/>
                  </a:schemeClr>
                </a:solidFill>
              </a:rPr>
              <a:t> </a:t>
            </a:r>
            <a:r>
              <a:rPr lang="tr-TR" b="1" dirty="0" err="1" smtClean="0">
                <a:solidFill>
                  <a:schemeClr val="tx2">
                    <a:lumMod val="50000"/>
                  </a:schemeClr>
                </a:solidFill>
              </a:rPr>
              <a:t>Managament</a:t>
            </a:r>
            <a:r>
              <a:rPr lang="tr-TR" b="1" dirty="0" smtClean="0">
                <a:solidFill>
                  <a:schemeClr val="tx2">
                    <a:lumMod val="50000"/>
                  </a:schemeClr>
                </a:solidFill>
              </a:rPr>
              <a:t> </a:t>
            </a:r>
            <a:r>
              <a:rPr lang="tr-TR" b="1" dirty="0" err="1" smtClean="0">
                <a:solidFill>
                  <a:schemeClr val="tx2">
                    <a:lumMod val="50000"/>
                  </a:schemeClr>
                </a:solidFill>
              </a:rPr>
              <a:t>System</a:t>
            </a:r>
            <a:r>
              <a:rPr lang="tr-TR" b="1" dirty="0" smtClean="0">
                <a:solidFill>
                  <a:schemeClr val="tx2">
                    <a:lumMod val="50000"/>
                  </a:schemeClr>
                </a:solidFill>
              </a:rPr>
              <a:t>”</a:t>
            </a:r>
            <a:r>
              <a:rPr lang="tr-TR" dirty="0" smtClean="0">
                <a:solidFill>
                  <a:schemeClr val="tx2">
                    <a:lumMod val="50000"/>
                  </a:schemeClr>
                </a:solidFill>
              </a:rPr>
              <a:t> </a:t>
            </a:r>
            <a:endParaRPr lang="tr-TR" dirty="0" smtClean="0">
              <a:solidFill>
                <a:schemeClr val="tx2">
                  <a:lumMod val="50000"/>
                </a:schemeClr>
              </a:solidFill>
            </a:endParaRPr>
          </a:p>
          <a:p>
            <a:pPr algn="ctr">
              <a:buNone/>
            </a:pPr>
            <a:r>
              <a:rPr lang="tr-TR" dirty="0" smtClean="0">
                <a:solidFill>
                  <a:schemeClr val="tx2">
                    <a:lumMod val="50000"/>
                  </a:schemeClr>
                </a:solidFill>
              </a:rPr>
              <a:t>denir.</a:t>
            </a:r>
            <a:endParaRPr lang="tr-TR" dirty="0">
              <a:solidFill>
                <a:schemeClr val="tx2">
                  <a:lumMod val="50000"/>
                </a:schemeClr>
              </a:solidFill>
            </a:endParaRPr>
          </a:p>
        </p:txBody>
      </p:sp>
      <p:pic>
        <p:nvPicPr>
          <p:cNvPr id="1028" name="Picture 4" descr="http://www.bossbilgi.com/wp-content/uploads/2010/02/Tools-150x150.png"/>
          <p:cNvPicPr>
            <a:picLocks noChangeAspect="1" noChangeArrowheads="1"/>
          </p:cNvPicPr>
          <p:nvPr/>
        </p:nvPicPr>
        <p:blipFill>
          <a:blip r:embed="rId2" cstate="print"/>
          <a:srcRect/>
          <a:stretch>
            <a:fillRect/>
          </a:stretch>
        </p:blipFill>
        <p:spPr bwMode="auto">
          <a:xfrm>
            <a:off x="1043608" y="5057800"/>
            <a:ext cx="1800200" cy="18002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VERİTABANI YÖNETİM SİSTEMİ</a:t>
            </a:r>
            <a:endParaRPr lang="tr-TR" b="1" dirty="0"/>
          </a:p>
        </p:txBody>
      </p:sp>
      <p:sp>
        <p:nvSpPr>
          <p:cNvPr id="3" name="2 İçerik Yer Tutucusu"/>
          <p:cNvSpPr>
            <a:spLocks noGrp="1"/>
          </p:cNvSpPr>
          <p:nvPr>
            <p:ph idx="1"/>
          </p:nvPr>
        </p:nvSpPr>
        <p:spPr>
          <a:xfrm>
            <a:off x="1187624" y="1447800"/>
            <a:ext cx="7746064" cy="4800600"/>
          </a:xfrm>
        </p:spPr>
        <p:txBody>
          <a:bodyPr/>
          <a:lstStyle/>
          <a:p>
            <a:pPr algn="ctr">
              <a:buNone/>
            </a:pPr>
            <a:r>
              <a:rPr lang="tr-TR" sz="2800" dirty="0" smtClean="0"/>
              <a:t>Veritabanı Yönetim Sistemleri, her zaman bir kullanıcıya, yönetim ekranlarından bilgi vermek için kullanılmaz. Bazen kullanıcı konumunda doğrudan bir insan yerine bir programda olabilir.</a:t>
            </a:r>
          </a:p>
          <a:p>
            <a:endParaRPr lang="tr-TR" dirty="0"/>
          </a:p>
        </p:txBody>
      </p:sp>
      <p:pic>
        <p:nvPicPr>
          <p:cNvPr id="17410" name="Resim 1"/>
          <p:cNvPicPr>
            <a:picLocks noChangeAspect="1" noChangeArrowheads="1"/>
          </p:cNvPicPr>
          <p:nvPr/>
        </p:nvPicPr>
        <p:blipFill>
          <a:blip r:embed="rId2" cstate="print"/>
          <a:srcRect/>
          <a:stretch>
            <a:fillRect/>
          </a:stretch>
        </p:blipFill>
        <p:spPr bwMode="auto">
          <a:xfrm>
            <a:off x="3419872" y="3645024"/>
            <a:ext cx="4060210" cy="288032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b="1" dirty="0" smtClean="0"/>
              <a:t>VTYS BİLEŞENLERİ</a:t>
            </a:r>
            <a:endParaRPr lang="tr-TR" b="1" dirty="0"/>
          </a:p>
        </p:txBody>
      </p:sp>
      <p:sp>
        <p:nvSpPr>
          <p:cNvPr id="3" name="2 İçerik Yer Tutucusu"/>
          <p:cNvSpPr>
            <a:spLocks noGrp="1"/>
          </p:cNvSpPr>
          <p:nvPr>
            <p:ph idx="1"/>
          </p:nvPr>
        </p:nvSpPr>
        <p:spPr/>
        <p:txBody>
          <a:bodyPr>
            <a:normAutofit fontScale="55000" lnSpcReduction="20000"/>
          </a:bodyPr>
          <a:lstStyle/>
          <a:p>
            <a:pPr>
              <a:lnSpc>
                <a:spcPct val="160000"/>
              </a:lnSpc>
            </a:pPr>
            <a:r>
              <a:rPr lang="de-DE" dirty="0" err="1" smtClean="0"/>
              <a:t>Erişim</a:t>
            </a:r>
            <a:r>
              <a:rPr lang="de-DE" dirty="0" smtClean="0"/>
              <a:t> (</a:t>
            </a:r>
            <a:r>
              <a:rPr lang="de-DE" dirty="0" err="1" smtClean="0"/>
              <a:t>sorgulama</a:t>
            </a:r>
            <a:r>
              <a:rPr lang="de-DE" dirty="0" smtClean="0"/>
              <a:t>) </a:t>
            </a:r>
            <a:r>
              <a:rPr lang="de-DE" dirty="0" err="1" smtClean="0"/>
              <a:t>ve</a:t>
            </a:r>
            <a:r>
              <a:rPr lang="de-DE" dirty="0" smtClean="0"/>
              <a:t> </a:t>
            </a:r>
            <a:r>
              <a:rPr lang="de-DE" dirty="0" err="1" smtClean="0"/>
              <a:t>veri</a:t>
            </a:r>
            <a:r>
              <a:rPr lang="de-DE" dirty="0" smtClean="0"/>
              <a:t> </a:t>
            </a:r>
            <a:r>
              <a:rPr lang="de-DE" dirty="0" err="1" smtClean="0"/>
              <a:t>işleme</a:t>
            </a:r>
            <a:endParaRPr lang="tr-TR" dirty="0" smtClean="0"/>
          </a:p>
          <a:p>
            <a:pPr>
              <a:lnSpc>
                <a:spcPct val="160000"/>
              </a:lnSpc>
            </a:pPr>
            <a:r>
              <a:rPr lang="en-US" dirty="0" err="1" smtClean="0"/>
              <a:t>Genel</a:t>
            </a:r>
            <a:r>
              <a:rPr lang="en-US" dirty="0" smtClean="0"/>
              <a:t> </a:t>
            </a:r>
            <a:r>
              <a:rPr lang="en-US" dirty="0" err="1" smtClean="0"/>
              <a:t>amaçlı</a:t>
            </a:r>
            <a:r>
              <a:rPr lang="en-US" dirty="0" smtClean="0"/>
              <a:t> </a:t>
            </a:r>
            <a:r>
              <a:rPr lang="en-US" dirty="0" err="1" smtClean="0"/>
              <a:t>bir</a:t>
            </a:r>
            <a:r>
              <a:rPr lang="en-US" dirty="0" smtClean="0"/>
              <a:t> </a:t>
            </a:r>
            <a:r>
              <a:rPr lang="en-US" dirty="0" err="1" smtClean="0"/>
              <a:t>sorgu</a:t>
            </a:r>
            <a:r>
              <a:rPr lang="en-US" dirty="0" smtClean="0"/>
              <a:t> </a:t>
            </a:r>
            <a:r>
              <a:rPr lang="en-US" dirty="0" err="1" smtClean="0"/>
              <a:t>dili</a:t>
            </a:r>
            <a:r>
              <a:rPr lang="en-US" dirty="0" smtClean="0"/>
              <a:t> (SQL</a:t>
            </a:r>
            <a:r>
              <a:rPr lang="en-US" dirty="0" smtClean="0"/>
              <a:t>)</a:t>
            </a:r>
            <a:endParaRPr lang="tr-TR" dirty="0" smtClean="0"/>
          </a:p>
          <a:p>
            <a:pPr>
              <a:lnSpc>
                <a:spcPct val="160000"/>
              </a:lnSpc>
            </a:pPr>
            <a:r>
              <a:rPr lang="en-US" dirty="0" err="1" smtClean="0"/>
              <a:t>Genel</a:t>
            </a:r>
            <a:r>
              <a:rPr lang="en-US" dirty="0" smtClean="0"/>
              <a:t> </a:t>
            </a:r>
            <a:r>
              <a:rPr lang="en-US" dirty="0" err="1" smtClean="0"/>
              <a:t>amaçlı</a:t>
            </a:r>
            <a:r>
              <a:rPr lang="en-US" dirty="0" smtClean="0"/>
              <a:t> </a:t>
            </a:r>
            <a:r>
              <a:rPr lang="en-US" dirty="0" err="1" smtClean="0"/>
              <a:t>bir</a:t>
            </a:r>
            <a:r>
              <a:rPr lang="en-US" dirty="0" smtClean="0"/>
              <a:t> </a:t>
            </a:r>
            <a:r>
              <a:rPr lang="en-US" dirty="0" err="1" smtClean="0"/>
              <a:t>güvenlik</a:t>
            </a:r>
            <a:r>
              <a:rPr lang="en-US" dirty="0" smtClean="0"/>
              <a:t> </a:t>
            </a:r>
            <a:r>
              <a:rPr lang="en-US" dirty="0" err="1" smtClean="0"/>
              <a:t>sistemi</a:t>
            </a:r>
            <a:endParaRPr lang="tr-TR" dirty="0" smtClean="0"/>
          </a:p>
          <a:p>
            <a:pPr>
              <a:lnSpc>
                <a:spcPct val="160000"/>
              </a:lnSpc>
            </a:pPr>
            <a:r>
              <a:rPr lang="en-US" dirty="0" err="1" smtClean="0"/>
              <a:t>Genel</a:t>
            </a:r>
            <a:r>
              <a:rPr lang="en-US" dirty="0" smtClean="0"/>
              <a:t> </a:t>
            </a:r>
            <a:r>
              <a:rPr lang="en-US" dirty="0" err="1" smtClean="0"/>
              <a:t>amaçlı</a:t>
            </a:r>
            <a:r>
              <a:rPr lang="en-US" dirty="0" smtClean="0"/>
              <a:t> </a:t>
            </a:r>
            <a:r>
              <a:rPr lang="en-US" dirty="0" err="1" smtClean="0"/>
              <a:t>bir</a:t>
            </a:r>
            <a:r>
              <a:rPr lang="en-US" dirty="0" smtClean="0"/>
              <a:t> </a:t>
            </a:r>
            <a:r>
              <a:rPr lang="en-US" dirty="0" err="1" smtClean="0"/>
              <a:t>bütünlük</a:t>
            </a:r>
            <a:r>
              <a:rPr lang="en-US" dirty="0" smtClean="0"/>
              <a:t> </a:t>
            </a:r>
            <a:r>
              <a:rPr lang="en-US" dirty="0" err="1" smtClean="0"/>
              <a:t>sistemi</a:t>
            </a:r>
            <a:endParaRPr lang="tr-TR" dirty="0" smtClean="0"/>
          </a:p>
          <a:p>
            <a:pPr>
              <a:lnSpc>
                <a:spcPct val="160000"/>
              </a:lnSpc>
            </a:pPr>
            <a:r>
              <a:rPr lang="en-US" dirty="0" err="1" smtClean="0"/>
              <a:t>Yedekleme</a:t>
            </a:r>
            <a:r>
              <a:rPr lang="en-US" dirty="0" smtClean="0"/>
              <a:t> </a:t>
            </a:r>
            <a:r>
              <a:rPr lang="en-US" dirty="0" err="1" smtClean="0"/>
              <a:t>ve</a:t>
            </a:r>
            <a:r>
              <a:rPr lang="en-US" dirty="0" smtClean="0"/>
              <a:t> </a:t>
            </a:r>
            <a:r>
              <a:rPr lang="en-US" dirty="0" err="1" smtClean="0"/>
              <a:t>diğer</a:t>
            </a:r>
            <a:r>
              <a:rPr lang="en-US" dirty="0" smtClean="0"/>
              <a:t> </a:t>
            </a:r>
            <a:r>
              <a:rPr lang="en-US" dirty="0" err="1" smtClean="0"/>
              <a:t>yardımcı</a:t>
            </a:r>
            <a:r>
              <a:rPr lang="en-US" dirty="0" smtClean="0"/>
              <a:t> </a:t>
            </a:r>
            <a:r>
              <a:rPr lang="en-US" dirty="0" err="1" smtClean="0"/>
              <a:t>birimler</a:t>
            </a:r>
            <a:endParaRPr lang="tr-TR" dirty="0" smtClean="0"/>
          </a:p>
          <a:p>
            <a:pPr>
              <a:lnSpc>
                <a:spcPct val="160000"/>
              </a:lnSpc>
            </a:pPr>
            <a:r>
              <a:rPr lang="en-US" dirty="0" err="1" smtClean="0"/>
              <a:t>Uygulama</a:t>
            </a:r>
            <a:r>
              <a:rPr lang="en-US" dirty="0" smtClean="0"/>
              <a:t> </a:t>
            </a:r>
            <a:r>
              <a:rPr lang="en-US" dirty="0" err="1" smtClean="0"/>
              <a:t>geliştirme</a:t>
            </a:r>
            <a:r>
              <a:rPr lang="en-US" dirty="0" smtClean="0"/>
              <a:t> </a:t>
            </a:r>
            <a:r>
              <a:rPr lang="en-US" dirty="0" err="1" smtClean="0"/>
              <a:t>ortamı</a:t>
            </a:r>
            <a:endParaRPr lang="tr-TR" dirty="0" smtClean="0"/>
          </a:p>
          <a:p>
            <a:pPr>
              <a:lnSpc>
                <a:spcPct val="160000"/>
              </a:lnSpc>
            </a:pPr>
            <a:r>
              <a:rPr lang="en-US" dirty="0" err="1" smtClean="0"/>
              <a:t>Rapor</a:t>
            </a:r>
            <a:r>
              <a:rPr lang="en-US" dirty="0" smtClean="0"/>
              <a:t> </a:t>
            </a:r>
            <a:r>
              <a:rPr lang="en-US" dirty="0" err="1" smtClean="0"/>
              <a:t>üretici</a:t>
            </a:r>
            <a:endParaRPr lang="tr-TR" dirty="0" smtClean="0"/>
          </a:p>
          <a:p>
            <a:pPr>
              <a:lnSpc>
                <a:spcPct val="160000"/>
              </a:lnSpc>
            </a:pPr>
            <a:r>
              <a:rPr lang="en-US" dirty="0" err="1" smtClean="0"/>
              <a:t>Kavramsal</a:t>
            </a:r>
            <a:r>
              <a:rPr lang="en-US" dirty="0" smtClean="0"/>
              <a:t> </a:t>
            </a:r>
            <a:r>
              <a:rPr lang="en-US" dirty="0" err="1" smtClean="0"/>
              <a:t>şema</a:t>
            </a:r>
            <a:r>
              <a:rPr lang="en-US" dirty="0" smtClean="0"/>
              <a:t> (conceptual schema) </a:t>
            </a:r>
            <a:r>
              <a:rPr lang="en-US" dirty="0" err="1" smtClean="0"/>
              <a:t>tanımlama</a:t>
            </a:r>
            <a:r>
              <a:rPr lang="en-US" dirty="0" smtClean="0"/>
              <a:t> </a:t>
            </a:r>
            <a:r>
              <a:rPr lang="en-US" dirty="0" err="1" smtClean="0"/>
              <a:t>dili</a:t>
            </a:r>
            <a:r>
              <a:rPr lang="en-US" dirty="0" smtClean="0"/>
              <a:t>: </a:t>
            </a:r>
            <a:r>
              <a:rPr lang="en-US" dirty="0" err="1" smtClean="0"/>
              <a:t>Özgün</a:t>
            </a:r>
            <a:r>
              <a:rPr lang="en-US" dirty="0" smtClean="0"/>
              <a:t> </a:t>
            </a:r>
            <a:r>
              <a:rPr lang="en-US" dirty="0" err="1" smtClean="0"/>
              <a:t>ya</a:t>
            </a:r>
            <a:r>
              <a:rPr lang="en-US" dirty="0" smtClean="0"/>
              <a:t> </a:t>
            </a:r>
            <a:r>
              <a:rPr lang="en-US" dirty="0" err="1" smtClean="0"/>
              <a:t>da</a:t>
            </a:r>
            <a:r>
              <a:rPr lang="en-US" dirty="0" smtClean="0"/>
              <a:t> </a:t>
            </a:r>
            <a:r>
              <a:rPr lang="en-US" dirty="0" err="1" smtClean="0"/>
              <a:t>genel</a:t>
            </a:r>
            <a:r>
              <a:rPr lang="en-US" dirty="0" smtClean="0"/>
              <a:t> </a:t>
            </a:r>
            <a:r>
              <a:rPr lang="en-US" dirty="0" err="1" smtClean="0"/>
              <a:t>amaçlı</a:t>
            </a:r>
            <a:r>
              <a:rPr lang="en-US" dirty="0" smtClean="0"/>
              <a:t> </a:t>
            </a:r>
            <a:r>
              <a:rPr lang="en-US" dirty="0" err="1" smtClean="0"/>
              <a:t>olarak</a:t>
            </a:r>
            <a:r>
              <a:rPr lang="en-US" dirty="0" smtClean="0"/>
              <a:t> </a:t>
            </a:r>
            <a:r>
              <a:rPr lang="en-US" dirty="0" err="1" smtClean="0"/>
              <a:t>geliştirilmiş</a:t>
            </a:r>
            <a:r>
              <a:rPr lang="en-US" dirty="0" smtClean="0"/>
              <a:t> </a:t>
            </a:r>
            <a:r>
              <a:rPr lang="en-US" dirty="0" err="1" smtClean="0"/>
              <a:t>arabirim</a:t>
            </a:r>
            <a:endParaRPr lang="tr-TR" dirty="0" smtClean="0"/>
          </a:p>
          <a:p>
            <a:pPr>
              <a:lnSpc>
                <a:spcPct val="160000"/>
              </a:lnSpc>
            </a:pPr>
            <a:r>
              <a:rPr lang="en-US" dirty="0" err="1" smtClean="0"/>
              <a:t>Veri</a:t>
            </a:r>
            <a:r>
              <a:rPr lang="en-US" dirty="0" smtClean="0"/>
              <a:t> </a:t>
            </a:r>
            <a:r>
              <a:rPr lang="en-US" dirty="0" err="1" smtClean="0"/>
              <a:t>sözlüğü</a:t>
            </a:r>
            <a:r>
              <a:rPr lang="en-US" dirty="0" smtClean="0"/>
              <a:t> (data </a:t>
            </a:r>
            <a:r>
              <a:rPr lang="en-US" dirty="0" smtClean="0"/>
              <a:t>dictionary)</a:t>
            </a:r>
            <a:r>
              <a:rPr lang="tr-TR" dirty="0" smtClean="0"/>
              <a:t> [</a:t>
            </a:r>
            <a:r>
              <a:rPr lang="en-US" dirty="0" err="1" smtClean="0"/>
              <a:t>Veri</a:t>
            </a:r>
            <a:r>
              <a:rPr lang="en-US" dirty="0" smtClean="0"/>
              <a:t> </a:t>
            </a:r>
            <a:r>
              <a:rPr lang="en-US" dirty="0" err="1" smtClean="0"/>
              <a:t>yapısını</a:t>
            </a:r>
            <a:r>
              <a:rPr lang="en-US" dirty="0" smtClean="0"/>
              <a:t> </a:t>
            </a:r>
            <a:r>
              <a:rPr lang="en-US" dirty="0" err="1" smtClean="0"/>
              <a:t>gösterir</a:t>
            </a:r>
            <a:r>
              <a:rPr lang="en-US" dirty="0" smtClean="0"/>
              <a:t>.</a:t>
            </a:r>
            <a:r>
              <a:rPr lang="tr-TR" dirty="0" smtClean="0"/>
              <a:t>]</a:t>
            </a:r>
            <a:endParaRPr lang="tr-TR" dirty="0" smtClean="0"/>
          </a:p>
        </p:txBody>
      </p:sp>
      <p:pic>
        <p:nvPicPr>
          <p:cNvPr id="4" name="Picture 2" descr="http://t2.gstatic.com/images?q=tbn:oWKukm7tK25LcM:http://www.grafile.com/images/screenshots/database_scr.jpg&amp;t=1"/>
          <p:cNvPicPr>
            <a:picLocks noChangeAspect="1" noChangeArrowheads="1"/>
          </p:cNvPicPr>
          <p:nvPr/>
        </p:nvPicPr>
        <p:blipFill>
          <a:blip r:embed="rId2" cstate="print"/>
          <a:srcRect/>
          <a:stretch>
            <a:fillRect/>
          </a:stretch>
        </p:blipFill>
        <p:spPr bwMode="auto">
          <a:xfrm>
            <a:off x="5508104" y="2060848"/>
            <a:ext cx="2619375" cy="174307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l"/>
            <a:r>
              <a:rPr lang="tr-TR" b="1" dirty="0" smtClean="0"/>
              <a:t>VTYS KABİLİYETLERİ</a:t>
            </a:r>
            <a:endParaRPr lang="tr-TR" b="1" dirty="0"/>
          </a:p>
        </p:txBody>
      </p:sp>
      <p:sp>
        <p:nvSpPr>
          <p:cNvPr id="3" name="2 İçerik Yer Tutucusu"/>
          <p:cNvSpPr>
            <a:spLocks noGrp="1"/>
          </p:cNvSpPr>
          <p:nvPr>
            <p:ph idx="1"/>
          </p:nvPr>
        </p:nvSpPr>
        <p:spPr/>
        <p:txBody>
          <a:bodyPr>
            <a:noAutofit/>
          </a:bodyPr>
          <a:lstStyle/>
          <a:p>
            <a:pPr lvl="0"/>
            <a:endParaRPr lang="tr-TR" sz="2400" b="1" i="1" dirty="0" smtClean="0">
              <a:solidFill>
                <a:schemeClr val="accent1">
                  <a:lumMod val="50000"/>
                </a:schemeClr>
              </a:solidFill>
            </a:endParaRPr>
          </a:p>
          <a:p>
            <a:pPr lvl="0"/>
            <a:r>
              <a:rPr lang="en-US" sz="2400" b="1" i="1" dirty="0" err="1" smtClean="0">
                <a:solidFill>
                  <a:schemeClr val="accent1">
                    <a:lumMod val="50000"/>
                  </a:schemeClr>
                </a:solidFill>
              </a:rPr>
              <a:t>Veri</a:t>
            </a:r>
            <a:r>
              <a:rPr lang="en-US" sz="2400" b="1" i="1" dirty="0" smtClean="0">
                <a:solidFill>
                  <a:schemeClr val="accent1">
                    <a:lumMod val="50000"/>
                  </a:schemeClr>
                </a:solidFill>
              </a:rPr>
              <a:t> </a:t>
            </a:r>
            <a:r>
              <a:rPr lang="en-US" sz="2400" b="1" i="1" dirty="0" err="1" smtClean="0">
                <a:solidFill>
                  <a:schemeClr val="accent1">
                    <a:lumMod val="50000"/>
                  </a:schemeClr>
                </a:solidFill>
              </a:rPr>
              <a:t>saklama</a:t>
            </a:r>
            <a:r>
              <a:rPr lang="en-US" sz="2400" b="1" i="1" dirty="0" smtClean="0">
                <a:solidFill>
                  <a:schemeClr val="accent1">
                    <a:lumMod val="50000"/>
                  </a:schemeClr>
                </a:solidFill>
              </a:rPr>
              <a:t>, </a:t>
            </a:r>
            <a:r>
              <a:rPr lang="en-US" sz="2400" b="1" i="1" dirty="0" err="1" smtClean="0">
                <a:solidFill>
                  <a:schemeClr val="accent1">
                    <a:lumMod val="50000"/>
                  </a:schemeClr>
                </a:solidFill>
              </a:rPr>
              <a:t>erişme</a:t>
            </a:r>
            <a:r>
              <a:rPr lang="en-US" sz="2400" b="1" i="1" dirty="0" smtClean="0">
                <a:solidFill>
                  <a:schemeClr val="accent1">
                    <a:lumMod val="50000"/>
                  </a:schemeClr>
                </a:solidFill>
              </a:rPr>
              <a:t> </a:t>
            </a:r>
            <a:r>
              <a:rPr lang="en-US" sz="2400" b="1" i="1" dirty="0" err="1" smtClean="0">
                <a:solidFill>
                  <a:schemeClr val="accent1">
                    <a:lumMod val="50000"/>
                  </a:schemeClr>
                </a:solidFill>
              </a:rPr>
              <a:t>ve</a:t>
            </a:r>
            <a:r>
              <a:rPr lang="en-US" sz="2400" b="1" i="1" dirty="0" smtClean="0">
                <a:solidFill>
                  <a:schemeClr val="accent1">
                    <a:lumMod val="50000"/>
                  </a:schemeClr>
                </a:solidFill>
              </a:rPr>
              <a:t> </a:t>
            </a:r>
            <a:r>
              <a:rPr lang="en-US" sz="2400" b="1" i="1" dirty="0" err="1" smtClean="0">
                <a:solidFill>
                  <a:schemeClr val="accent1">
                    <a:lumMod val="50000"/>
                  </a:schemeClr>
                </a:solidFill>
              </a:rPr>
              <a:t>güncelleştirme</a:t>
            </a:r>
            <a:r>
              <a:rPr lang="en-US" sz="2400" b="1" i="1" dirty="0" smtClean="0">
                <a:solidFill>
                  <a:schemeClr val="accent1">
                    <a:lumMod val="50000"/>
                  </a:schemeClr>
                </a:solidFill>
              </a:rPr>
              <a:t>:</a:t>
            </a:r>
            <a:r>
              <a:rPr lang="en-US" sz="2400" b="1" dirty="0" smtClean="0">
                <a:solidFill>
                  <a:schemeClr val="accent1">
                    <a:lumMod val="50000"/>
                  </a:schemeClr>
                </a:solidFill>
              </a:rPr>
              <a:t> </a:t>
            </a:r>
            <a:r>
              <a:rPr lang="tr-TR" sz="2400" b="1" dirty="0" smtClean="0">
                <a:solidFill>
                  <a:schemeClr val="accent1">
                    <a:lumMod val="50000"/>
                  </a:schemeClr>
                </a:solidFill>
              </a:rPr>
              <a:t> </a:t>
            </a:r>
            <a:r>
              <a:rPr lang="en-US" sz="2400" dirty="0" smtClean="0"/>
              <a:t>VTYS </a:t>
            </a:r>
            <a:r>
              <a:rPr lang="tr-TR" sz="2400" dirty="0" smtClean="0"/>
              <a:t>kullanıcılarının</a:t>
            </a:r>
            <a:r>
              <a:rPr lang="en-US" sz="2400" dirty="0" smtClean="0"/>
              <a:t> </a:t>
            </a:r>
            <a:r>
              <a:rPr lang="en-US" sz="2400" dirty="0" err="1" smtClean="0"/>
              <a:t>verilerini</a:t>
            </a:r>
            <a:r>
              <a:rPr lang="en-US" sz="2400" dirty="0" smtClean="0"/>
              <a:t> </a:t>
            </a:r>
            <a:r>
              <a:rPr lang="en-US" sz="2400" dirty="0" err="1" smtClean="0"/>
              <a:t>saklamasını</a:t>
            </a:r>
            <a:r>
              <a:rPr lang="en-US" sz="2400" dirty="0" smtClean="0"/>
              <a:t>, </a:t>
            </a:r>
            <a:r>
              <a:rPr lang="en-US" sz="2400" dirty="0" err="1" smtClean="0"/>
              <a:t>onlara</a:t>
            </a:r>
            <a:r>
              <a:rPr lang="en-US" sz="2400" dirty="0" smtClean="0"/>
              <a:t> </a:t>
            </a:r>
            <a:r>
              <a:rPr lang="en-US" sz="2400" dirty="0" err="1" smtClean="0"/>
              <a:t>erişebilmesini</a:t>
            </a:r>
            <a:r>
              <a:rPr lang="en-US" sz="2400" dirty="0" smtClean="0"/>
              <a:t> </a:t>
            </a:r>
            <a:r>
              <a:rPr lang="en-US" sz="2400" dirty="0" err="1" smtClean="0"/>
              <a:t>ve</a:t>
            </a:r>
            <a:r>
              <a:rPr lang="en-US" sz="2400" dirty="0" smtClean="0"/>
              <a:t> </a:t>
            </a:r>
            <a:r>
              <a:rPr lang="en-US" sz="2400" dirty="0" err="1" smtClean="0"/>
              <a:t>güncelleştirebilmesini</a:t>
            </a:r>
            <a:r>
              <a:rPr lang="en-US" sz="2400" dirty="0" smtClean="0"/>
              <a:t> </a:t>
            </a:r>
            <a:r>
              <a:rPr lang="en-US" sz="2400" dirty="0" err="1" smtClean="0"/>
              <a:t>sağlamalıdır</a:t>
            </a:r>
            <a:r>
              <a:rPr lang="en-US" sz="2400" dirty="0" smtClean="0"/>
              <a:t>.</a:t>
            </a:r>
            <a:endParaRPr lang="tr-TR" sz="2400" dirty="0" smtClean="0"/>
          </a:p>
          <a:p>
            <a:pPr lvl="0"/>
            <a:endParaRPr lang="tr-TR" sz="2400" dirty="0" smtClean="0"/>
          </a:p>
          <a:p>
            <a:pPr lvl="0"/>
            <a:r>
              <a:rPr lang="en-US" sz="2400" b="1" i="1" dirty="0" err="1" smtClean="0">
                <a:solidFill>
                  <a:schemeClr val="accent1">
                    <a:lumMod val="50000"/>
                  </a:schemeClr>
                </a:solidFill>
              </a:rPr>
              <a:t>Kullanıcının</a:t>
            </a:r>
            <a:r>
              <a:rPr lang="en-US" sz="2400" b="1" i="1" dirty="0" smtClean="0">
                <a:solidFill>
                  <a:schemeClr val="accent1">
                    <a:lumMod val="50000"/>
                  </a:schemeClr>
                </a:solidFill>
              </a:rPr>
              <a:t> </a:t>
            </a:r>
            <a:r>
              <a:rPr lang="en-US" sz="2400" b="1" i="1" dirty="0" err="1" smtClean="0">
                <a:solidFill>
                  <a:schemeClr val="accent1">
                    <a:lumMod val="50000"/>
                  </a:schemeClr>
                </a:solidFill>
              </a:rPr>
              <a:t>erişebileceği</a:t>
            </a:r>
            <a:r>
              <a:rPr lang="en-US" sz="2400" b="1" i="1" dirty="0" smtClean="0">
                <a:solidFill>
                  <a:schemeClr val="accent1">
                    <a:lumMod val="50000"/>
                  </a:schemeClr>
                </a:solidFill>
              </a:rPr>
              <a:t> </a:t>
            </a:r>
            <a:r>
              <a:rPr lang="en-US" sz="2400" b="1" i="1" dirty="0" err="1" smtClean="0">
                <a:solidFill>
                  <a:schemeClr val="accent1">
                    <a:lumMod val="50000"/>
                  </a:schemeClr>
                </a:solidFill>
              </a:rPr>
              <a:t>bir</a:t>
            </a:r>
            <a:r>
              <a:rPr lang="en-US" sz="2400" b="1" i="1" dirty="0" smtClean="0">
                <a:solidFill>
                  <a:schemeClr val="accent1">
                    <a:lumMod val="50000"/>
                  </a:schemeClr>
                </a:solidFill>
              </a:rPr>
              <a:t> </a:t>
            </a:r>
            <a:r>
              <a:rPr lang="en-US" sz="2400" b="1" i="1" dirty="0" err="1" smtClean="0">
                <a:solidFill>
                  <a:schemeClr val="accent1">
                    <a:lumMod val="50000"/>
                  </a:schemeClr>
                </a:solidFill>
              </a:rPr>
              <a:t>katalog</a:t>
            </a:r>
            <a:r>
              <a:rPr lang="en-US" sz="2400" b="1" i="1" dirty="0" smtClean="0">
                <a:solidFill>
                  <a:schemeClr val="accent1">
                    <a:lumMod val="50000"/>
                  </a:schemeClr>
                </a:solidFill>
              </a:rPr>
              <a:t> </a:t>
            </a:r>
            <a:r>
              <a:rPr lang="en-US" sz="2400" b="1" i="1" dirty="0" err="1" smtClean="0">
                <a:solidFill>
                  <a:schemeClr val="accent1">
                    <a:lumMod val="50000"/>
                  </a:schemeClr>
                </a:solidFill>
              </a:rPr>
              <a:t>olmalıdır</a:t>
            </a:r>
            <a:r>
              <a:rPr lang="en-US" sz="2400" b="1" i="1" dirty="0" smtClean="0">
                <a:solidFill>
                  <a:schemeClr val="accent1">
                    <a:lumMod val="50000"/>
                  </a:schemeClr>
                </a:solidFill>
              </a:rPr>
              <a:t>:</a:t>
            </a:r>
            <a:r>
              <a:rPr lang="en-US" sz="2400" b="1" dirty="0" smtClean="0">
                <a:solidFill>
                  <a:schemeClr val="accent1">
                    <a:lumMod val="50000"/>
                  </a:schemeClr>
                </a:solidFill>
              </a:rPr>
              <a:t> </a:t>
            </a:r>
            <a:r>
              <a:rPr lang="en-US" sz="2400" dirty="0" err="1" smtClean="0"/>
              <a:t>Veritabanı</a:t>
            </a:r>
            <a:r>
              <a:rPr lang="en-US" sz="2400" dirty="0" smtClean="0"/>
              <a:t> </a:t>
            </a:r>
            <a:r>
              <a:rPr lang="en-US" sz="2400" dirty="0" err="1" smtClean="0"/>
              <a:t>bir</a:t>
            </a:r>
            <a:r>
              <a:rPr lang="en-US" sz="2400" dirty="0" smtClean="0"/>
              <a:t> </a:t>
            </a:r>
            <a:r>
              <a:rPr lang="tr-TR" sz="2400" dirty="0" smtClean="0"/>
              <a:t>soya</a:t>
            </a:r>
            <a:r>
              <a:rPr lang="en-US" sz="2400" dirty="0" smtClean="0"/>
              <a:t> </a:t>
            </a:r>
            <a:r>
              <a:rPr lang="en-US" sz="2400" dirty="0" err="1" smtClean="0"/>
              <a:t>olarak</a:t>
            </a:r>
            <a:r>
              <a:rPr lang="en-US" sz="2400" dirty="0" smtClean="0"/>
              <a:t> </a:t>
            </a:r>
            <a:r>
              <a:rPr lang="en-US" sz="2400" dirty="0" err="1" smtClean="0"/>
              <a:t>açılıp</a:t>
            </a:r>
            <a:r>
              <a:rPr lang="en-US" sz="2400" dirty="0" smtClean="0"/>
              <a:t> </a:t>
            </a:r>
            <a:r>
              <a:rPr lang="en-US" sz="2400" dirty="0" err="1" smtClean="0"/>
              <a:t>kullanılabilmelidir</a:t>
            </a:r>
            <a:r>
              <a:rPr lang="en-US" sz="2400" dirty="0" smtClean="0"/>
              <a:t>.</a:t>
            </a:r>
            <a:endParaRPr lang="tr-TR" sz="2400" dirty="0" smtClean="0"/>
          </a:p>
          <a:p>
            <a:pPr lvl="0"/>
            <a:endParaRPr lang="tr-TR" sz="2400" dirty="0" smtClean="0"/>
          </a:p>
          <a:p>
            <a:pPr lvl="0"/>
            <a:r>
              <a:rPr lang="en-US" sz="2400" b="1" i="1" dirty="0" err="1" smtClean="0">
                <a:solidFill>
                  <a:schemeClr val="accent1">
                    <a:lumMod val="50000"/>
                  </a:schemeClr>
                </a:solidFill>
              </a:rPr>
              <a:t>Bir</a:t>
            </a:r>
            <a:r>
              <a:rPr lang="en-US" sz="2400" b="1" i="1" dirty="0" smtClean="0">
                <a:solidFill>
                  <a:schemeClr val="accent1">
                    <a:lumMod val="50000"/>
                  </a:schemeClr>
                </a:solidFill>
              </a:rPr>
              <a:t> </a:t>
            </a:r>
            <a:r>
              <a:rPr lang="en-US" sz="2400" b="1" i="1" dirty="0" err="1" smtClean="0">
                <a:solidFill>
                  <a:schemeClr val="accent1">
                    <a:lumMod val="50000"/>
                  </a:schemeClr>
                </a:solidFill>
              </a:rPr>
              <a:t>grup</a:t>
            </a:r>
            <a:r>
              <a:rPr lang="en-US" sz="2400" b="1" i="1" dirty="0" smtClean="0">
                <a:solidFill>
                  <a:schemeClr val="accent1">
                    <a:lumMod val="50000"/>
                  </a:schemeClr>
                </a:solidFill>
              </a:rPr>
              <a:t> </a:t>
            </a:r>
            <a:r>
              <a:rPr lang="en-US" sz="2400" b="1" i="1" dirty="0" err="1" smtClean="0">
                <a:solidFill>
                  <a:schemeClr val="accent1">
                    <a:lumMod val="50000"/>
                  </a:schemeClr>
                </a:solidFill>
              </a:rPr>
              <a:t>işlemi</a:t>
            </a:r>
            <a:r>
              <a:rPr lang="en-US" sz="2400" b="1" i="1" dirty="0" smtClean="0">
                <a:solidFill>
                  <a:schemeClr val="accent1">
                    <a:lumMod val="50000"/>
                  </a:schemeClr>
                </a:solidFill>
              </a:rPr>
              <a:t> </a:t>
            </a:r>
            <a:r>
              <a:rPr lang="en-US" sz="2400" b="1" i="1" dirty="0" err="1" smtClean="0">
                <a:solidFill>
                  <a:schemeClr val="accent1">
                    <a:lumMod val="50000"/>
                  </a:schemeClr>
                </a:solidFill>
              </a:rPr>
              <a:t>yapabilme</a:t>
            </a:r>
            <a:r>
              <a:rPr lang="en-US" sz="2400" b="1" i="1" dirty="0" smtClean="0">
                <a:solidFill>
                  <a:schemeClr val="accent1">
                    <a:lumMod val="50000"/>
                  </a:schemeClr>
                </a:solidFill>
              </a:rPr>
              <a:t>:</a:t>
            </a:r>
            <a:r>
              <a:rPr lang="en-US" sz="2400" b="1" dirty="0" smtClean="0">
                <a:solidFill>
                  <a:schemeClr val="accent1">
                    <a:lumMod val="50000"/>
                  </a:schemeClr>
                </a:solidFill>
              </a:rPr>
              <a:t> </a:t>
            </a:r>
            <a:r>
              <a:rPr lang="en-US" sz="2400" dirty="0" err="1" smtClean="0"/>
              <a:t>Veritabanında</a:t>
            </a:r>
            <a:r>
              <a:rPr lang="en-US" sz="2400" dirty="0" smtClean="0"/>
              <a:t> </a:t>
            </a:r>
            <a:r>
              <a:rPr lang="en-US" sz="2400" dirty="0" err="1" smtClean="0"/>
              <a:t>bir</a:t>
            </a:r>
            <a:r>
              <a:rPr lang="en-US" sz="2400" dirty="0" smtClean="0"/>
              <a:t> </a:t>
            </a:r>
            <a:r>
              <a:rPr lang="en-US" sz="2400" dirty="0" err="1" smtClean="0"/>
              <a:t>grup</a:t>
            </a:r>
            <a:r>
              <a:rPr lang="en-US" sz="2400" dirty="0" smtClean="0"/>
              <a:t> </a:t>
            </a:r>
            <a:r>
              <a:rPr lang="en-US" sz="2400" dirty="0" err="1" smtClean="0"/>
              <a:t>işlem</a:t>
            </a:r>
            <a:r>
              <a:rPr lang="en-US" sz="2400" dirty="0" smtClean="0"/>
              <a:t> (transaction) tam </a:t>
            </a:r>
            <a:r>
              <a:rPr lang="en-US" sz="2400" dirty="0" err="1" smtClean="0"/>
              <a:t>olarak</a:t>
            </a:r>
            <a:r>
              <a:rPr lang="en-US" sz="2400" dirty="0" smtClean="0"/>
              <a:t> </a:t>
            </a:r>
            <a:r>
              <a:rPr lang="en-US" sz="2400" dirty="0" err="1" smtClean="0"/>
              <a:t>yapılabilmeli</a:t>
            </a:r>
            <a:r>
              <a:rPr lang="en-US" sz="2400" dirty="0" smtClean="0"/>
              <a:t>.</a:t>
            </a:r>
            <a:endParaRPr lang="tr-TR" sz="2400" dirty="0" smtClean="0"/>
          </a:p>
          <a:p>
            <a:endParaRPr lang="tr-TR" sz="2400" dirty="0"/>
          </a:p>
        </p:txBody>
      </p:sp>
      <p:pic>
        <p:nvPicPr>
          <p:cNvPr id="22530" name="Picture 2" descr="http://www.deviantart.com/download/89510032/Free_Database_Icons_by_artistsvalley.jpg"/>
          <p:cNvPicPr>
            <a:picLocks noChangeAspect="1" noChangeArrowheads="1"/>
          </p:cNvPicPr>
          <p:nvPr/>
        </p:nvPicPr>
        <p:blipFill>
          <a:blip r:embed="rId2" cstate="print"/>
          <a:srcRect/>
          <a:stretch>
            <a:fillRect/>
          </a:stretch>
        </p:blipFill>
        <p:spPr bwMode="auto">
          <a:xfrm>
            <a:off x="7452320" y="260648"/>
            <a:ext cx="1152128" cy="1152128"/>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smtClean="0"/>
              <a:t>VTYS KABİLİYETLERİ</a:t>
            </a:r>
            <a:endParaRPr lang="tr-TR" dirty="0"/>
          </a:p>
        </p:txBody>
      </p:sp>
      <p:sp>
        <p:nvSpPr>
          <p:cNvPr id="3" name="2 İçerik Yer Tutucusu"/>
          <p:cNvSpPr>
            <a:spLocks noGrp="1"/>
          </p:cNvSpPr>
          <p:nvPr>
            <p:ph idx="1"/>
          </p:nvPr>
        </p:nvSpPr>
        <p:spPr/>
        <p:txBody>
          <a:bodyPr>
            <a:normAutofit/>
          </a:bodyPr>
          <a:lstStyle/>
          <a:p>
            <a:pPr lvl="0"/>
            <a:r>
              <a:rPr lang="en-US" sz="2400" b="1" i="1" dirty="0" err="1" smtClean="0">
                <a:solidFill>
                  <a:schemeClr val="accent1">
                    <a:lumMod val="50000"/>
                  </a:schemeClr>
                </a:solidFill>
              </a:rPr>
              <a:t>Aynı</a:t>
            </a:r>
            <a:r>
              <a:rPr lang="en-US" sz="2400" b="1" i="1" dirty="0" smtClean="0">
                <a:solidFill>
                  <a:schemeClr val="accent1">
                    <a:lumMod val="50000"/>
                  </a:schemeClr>
                </a:solidFill>
              </a:rPr>
              <a:t> </a:t>
            </a:r>
            <a:r>
              <a:rPr lang="en-US" sz="2400" b="1" i="1" dirty="0" err="1" smtClean="0">
                <a:solidFill>
                  <a:schemeClr val="accent1">
                    <a:lumMod val="50000"/>
                  </a:schemeClr>
                </a:solidFill>
              </a:rPr>
              <a:t>anda</a:t>
            </a:r>
            <a:r>
              <a:rPr lang="en-US" sz="2400" b="1" i="1" dirty="0" smtClean="0">
                <a:solidFill>
                  <a:schemeClr val="accent1">
                    <a:lumMod val="50000"/>
                  </a:schemeClr>
                </a:solidFill>
              </a:rPr>
              <a:t> </a:t>
            </a:r>
            <a:r>
              <a:rPr lang="en-US" sz="2400" b="1" i="1" dirty="0" err="1" smtClean="0">
                <a:solidFill>
                  <a:schemeClr val="accent1">
                    <a:lumMod val="50000"/>
                  </a:schemeClr>
                </a:solidFill>
              </a:rPr>
              <a:t>işlem</a:t>
            </a:r>
            <a:r>
              <a:rPr lang="en-US" sz="2400" b="1" i="1" dirty="0" smtClean="0">
                <a:solidFill>
                  <a:schemeClr val="accent1">
                    <a:lumMod val="50000"/>
                  </a:schemeClr>
                </a:solidFill>
              </a:rPr>
              <a:t> </a:t>
            </a:r>
            <a:r>
              <a:rPr lang="en-US" sz="2400" b="1" i="1" dirty="0" err="1" smtClean="0">
                <a:solidFill>
                  <a:schemeClr val="accent1">
                    <a:lumMod val="50000"/>
                  </a:schemeClr>
                </a:solidFill>
              </a:rPr>
              <a:t>yapabilme</a:t>
            </a:r>
            <a:r>
              <a:rPr lang="en-US" sz="2400" b="1" i="1" dirty="0" smtClean="0">
                <a:solidFill>
                  <a:schemeClr val="accent1">
                    <a:lumMod val="50000"/>
                  </a:schemeClr>
                </a:solidFill>
              </a:rPr>
              <a:t>:</a:t>
            </a:r>
            <a:r>
              <a:rPr lang="en-US" sz="2400" b="1" dirty="0" smtClean="0">
                <a:solidFill>
                  <a:schemeClr val="accent1">
                    <a:lumMod val="50000"/>
                  </a:schemeClr>
                </a:solidFill>
              </a:rPr>
              <a:t> </a:t>
            </a:r>
            <a:r>
              <a:rPr lang="en-US" sz="2400" dirty="0" err="1" smtClean="0"/>
              <a:t>Veritabanı</a:t>
            </a:r>
            <a:r>
              <a:rPr lang="en-US" sz="2400" dirty="0" smtClean="0"/>
              <a:t> </a:t>
            </a:r>
            <a:r>
              <a:rPr lang="en-US" sz="2400" dirty="0" err="1" smtClean="0"/>
              <a:t>aynı</a:t>
            </a:r>
            <a:r>
              <a:rPr lang="en-US" sz="2400" dirty="0" smtClean="0"/>
              <a:t> </a:t>
            </a:r>
            <a:r>
              <a:rPr lang="en-US" sz="2400" dirty="0" err="1" smtClean="0"/>
              <a:t>anda</a:t>
            </a:r>
            <a:r>
              <a:rPr lang="en-US" sz="2400" dirty="0" smtClean="0"/>
              <a:t> </a:t>
            </a:r>
            <a:r>
              <a:rPr lang="en-US" sz="2400" dirty="0" err="1" smtClean="0"/>
              <a:t>bir</a:t>
            </a:r>
            <a:r>
              <a:rPr lang="en-US" sz="2400" dirty="0" smtClean="0"/>
              <a:t> </a:t>
            </a:r>
            <a:r>
              <a:rPr lang="en-US" sz="2400" dirty="0" err="1" smtClean="0"/>
              <a:t>çok</a:t>
            </a:r>
            <a:r>
              <a:rPr lang="en-US" sz="2400" dirty="0" smtClean="0"/>
              <a:t> </a:t>
            </a:r>
            <a:r>
              <a:rPr lang="en-US" sz="2400" dirty="0" err="1" smtClean="0"/>
              <a:t>kullanıcı</a:t>
            </a:r>
            <a:r>
              <a:rPr lang="en-US" sz="2400" dirty="0" smtClean="0"/>
              <a:t> </a:t>
            </a:r>
            <a:r>
              <a:rPr lang="en-US" sz="2400" dirty="0" err="1" smtClean="0"/>
              <a:t>tarafından</a:t>
            </a:r>
            <a:r>
              <a:rPr lang="en-US" sz="2400" dirty="0" smtClean="0"/>
              <a:t> - </a:t>
            </a:r>
            <a:r>
              <a:rPr lang="en-US" sz="2400" dirty="0" err="1" smtClean="0"/>
              <a:t>özellikle</a:t>
            </a:r>
            <a:r>
              <a:rPr lang="en-US" sz="2400" dirty="0" smtClean="0"/>
              <a:t> internet </a:t>
            </a:r>
            <a:r>
              <a:rPr lang="en-US" sz="2400" dirty="0" err="1" smtClean="0"/>
              <a:t>ortamında</a:t>
            </a:r>
            <a:r>
              <a:rPr lang="en-US" sz="2400" dirty="0" smtClean="0"/>
              <a:t> - </a:t>
            </a:r>
            <a:r>
              <a:rPr lang="en-US" sz="2400" dirty="0" err="1" smtClean="0"/>
              <a:t>kullanılabilmelidir</a:t>
            </a:r>
            <a:r>
              <a:rPr lang="en-US" sz="2400" dirty="0" smtClean="0"/>
              <a:t>.</a:t>
            </a:r>
            <a:endParaRPr lang="tr-TR" sz="2400" dirty="0" smtClean="0"/>
          </a:p>
          <a:p>
            <a:pPr lvl="0"/>
            <a:endParaRPr lang="tr-TR" sz="2400" dirty="0" smtClean="0"/>
          </a:p>
          <a:p>
            <a:pPr lvl="0"/>
            <a:r>
              <a:rPr lang="en-US" sz="2400" b="1" i="1" dirty="0" err="1" smtClean="0">
                <a:solidFill>
                  <a:schemeClr val="accent1">
                    <a:lumMod val="50000"/>
                  </a:schemeClr>
                </a:solidFill>
              </a:rPr>
              <a:t>Kurtarma</a:t>
            </a:r>
            <a:r>
              <a:rPr lang="en-US" sz="2400" b="1" i="1" dirty="0" smtClean="0">
                <a:solidFill>
                  <a:schemeClr val="accent1">
                    <a:lumMod val="50000"/>
                  </a:schemeClr>
                </a:solidFill>
              </a:rPr>
              <a:t> (</a:t>
            </a:r>
            <a:r>
              <a:rPr lang="en-US" sz="2400" b="1" i="1" dirty="0" err="1" smtClean="0">
                <a:solidFill>
                  <a:schemeClr val="accent1">
                    <a:lumMod val="50000"/>
                  </a:schemeClr>
                </a:solidFill>
              </a:rPr>
              <a:t>bakım</a:t>
            </a:r>
            <a:r>
              <a:rPr lang="en-US" sz="2400" b="1" i="1" dirty="0" smtClean="0">
                <a:solidFill>
                  <a:schemeClr val="accent1">
                    <a:lumMod val="50000"/>
                  </a:schemeClr>
                </a:solidFill>
              </a:rPr>
              <a:t>) </a:t>
            </a:r>
            <a:r>
              <a:rPr lang="en-US" sz="2400" b="1" i="1" dirty="0" err="1" smtClean="0">
                <a:solidFill>
                  <a:schemeClr val="accent1">
                    <a:lumMod val="50000"/>
                  </a:schemeClr>
                </a:solidFill>
              </a:rPr>
              <a:t>hizmetleri</a:t>
            </a:r>
            <a:r>
              <a:rPr lang="en-US" sz="2400" b="1" i="1" dirty="0" smtClean="0">
                <a:solidFill>
                  <a:schemeClr val="accent1">
                    <a:lumMod val="50000"/>
                  </a:schemeClr>
                </a:solidFill>
              </a:rPr>
              <a:t>:</a:t>
            </a:r>
            <a:r>
              <a:rPr lang="en-US" sz="2400" b="1" dirty="0" smtClean="0">
                <a:solidFill>
                  <a:schemeClr val="accent1">
                    <a:lumMod val="50000"/>
                  </a:schemeClr>
                </a:solidFill>
              </a:rPr>
              <a:t> </a:t>
            </a:r>
            <a:r>
              <a:rPr lang="en-US" sz="2400" dirty="0" err="1" smtClean="0"/>
              <a:t>Veritabanı</a:t>
            </a:r>
            <a:r>
              <a:rPr lang="en-US" sz="2400" dirty="0" smtClean="0"/>
              <a:t> </a:t>
            </a:r>
            <a:r>
              <a:rPr lang="en-US" sz="2400" dirty="0" err="1" smtClean="0"/>
              <a:t>bozulan</a:t>
            </a:r>
            <a:r>
              <a:rPr lang="en-US" sz="2400" dirty="0" smtClean="0"/>
              <a:t> </a:t>
            </a:r>
            <a:r>
              <a:rPr lang="en-US" sz="2400" dirty="0" err="1" smtClean="0"/>
              <a:t>verileri</a:t>
            </a:r>
            <a:r>
              <a:rPr lang="en-US" sz="2400" dirty="0" smtClean="0"/>
              <a:t> </a:t>
            </a:r>
            <a:r>
              <a:rPr lang="en-US" sz="2400" dirty="0" err="1" smtClean="0"/>
              <a:t>kurtarabilmelidir</a:t>
            </a:r>
            <a:r>
              <a:rPr lang="en-US" sz="2400" dirty="0" smtClean="0"/>
              <a:t>.</a:t>
            </a:r>
            <a:endParaRPr lang="tr-TR" sz="2400" dirty="0" smtClean="0"/>
          </a:p>
          <a:p>
            <a:pPr lvl="0"/>
            <a:endParaRPr lang="tr-TR" sz="2400" dirty="0" smtClean="0"/>
          </a:p>
          <a:p>
            <a:pPr lvl="0"/>
            <a:r>
              <a:rPr lang="en-US" sz="2400" b="1" i="1" dirty="0" err="1" smtClean="0">
                <a:solidFill>
                  <a:schemeClr val="accent1">
                    <a:lumMod val="50000"/>
                  </a:schemeClr>
                </a:solidFill>
              </a:rPr>
              <a:t>Yetkilendirme</a:t>
            </a:r>
            <a:r>
              <a:rPr lang="en-US" sz="2400" b="1" i="1" dirty="0" smtClean="0">
                <a:solidFill>
                  <a:schemeClr val="accent1">
                    <a:lumMod val="50000"/>
                  </a:schemeClr>
                </a:solidFill>
              </a:rPr>
              <a:t> (</a:t>
            </a:r>
            <a:r>
              <a:rPr lang="en-US" sz="2400" b="1" i="1" dirty="0" err="1" smtClean="0">
                <a:solidFill>
                  <a:schemeClr val="accent1">
                    <a:lumMod val="50000"/>
                  </a:schemeClr>
                </a:solidFill>
              </a:rPr>
              <a:t>hiyerarşik</a:t>
            </a:r>
            <a:r>
              <a:rPr lang="en-US" sz="2400" b="1" i="1" dirty="0" smtClean="0">
                <a:solidFill>
                  <a:schemeClr val="accent1">
                    <a:lumMod val="50000"/>
                  </a:schemeClr>
                </a:solidFill>
              </a:rPr>
              <a:t> </a:t>
            </a:r>
            <a:r>
              <a:rPr lang="en-US" sz="2400" b="1" i="1" dirty="0" err="1" smtClean="0">
                <a:solidFill>
                  <a:schemeClr val="accent1">
                    <a:lumMod val="50000"/>
                  </a:schemeClr>
                </a:solidFill>
              </a:rPr>
              <a:t>düzen</a:t>
            </a:r>
            <a:r>
              <a:rPr lang="en-US" sz="2400" b="1" i="1" dirty="0" smtClean="0">
                <a:solidFill>
                  <a:schemeClr val="accent1">
                    <a:lumMod val="50000"/>
                  </a:schemeClr>
                </a:solidFill>
              </a:rPr>
              <a:t>) </a:t>
            </a:r>
            <a:r>
              <a:rPr lang="en-US" sz="2400" b="1" i="1" dirty="0" err="1" smtClean="0">
                <a:solidFill>
                  <a:schemeClr val="accent1">
                    <a:lumMod val="50000"/>
                  </a:schemeClr>
                </a:solidFill>
              </a:rPr>
              <a:t>hizmetleri</a:t>
            </a:r>
            <a:r>
              <a:rPr lang="en-US" sz="2400" b="1" i="1" dirty="0" smtClean="0">
                <a:solidFill>
                  <a:schemeClr val="accent1">
                    <a:lumMod val="50000"/>
                  </a:schemeClr>
                </a:solidFill>
              </a:rPr>
              <a:t>:</a:t>
            </a:r>
            <a:r>
              <a:rPr lang="en-US" sz="2400" b="1" dirty="0" smtClean="0">
                <a:solidFill>
                  <a:schemeClr val="accent1">
                    <a:lumMod val="50000"/>
                  </a:schemeClr>
                </a:solidFill>
              </a:rPr>
              <a:t> </a:t>
            </a:r>
            <a:r>
              <a:rPr lang="en-US" sz="2400" dirty="0" err="1" smtClean="0"/>
              <a:t>Veritabanı</a:t>
            </a:r>
            <a:r>
              <a:rPr lang="en-US" sz="2400" dirty="0" smtClean="0"/>
              <a:t> </a:t>
            </a:r>
            <a:r>
              <a:rPr lang="en-US" sz="2400" dirty="0" err="1" smtClean="0"/>
              <a:t>kullanıcıları</a:t>
            </a:r>
            <a:r>
              <a:rPr lang="en-US" sz="2400" dirty="0" smtClean="0"/>
              <a:t> belli </a:t>
            </a:r>
            <a:r>
              <a:rPr lang="en-US" sz="2400" dirty="0" err="1" smtClean="0"/>
              <a:t>haklarla</a:t>
            </a:r>
            <a:r>
              <a:rPr lang="en-US" sz="2400" dirty="0" smtClean="0"/>
              <a:t> </a:t>
            </a:r>
            <a:r>
              <a:rPr lang="en-US" sz="2400" dirty="0" err="1" smtClean="0"/>
              <a:t>yetkilendirilebilmeli</a:t>
            </a:r>
            <a:r>
              <a:rPr lang="en-US" sz="2400" dirty="0" smtClean="0"/>
              <a:t> </a:t>
            </a:r>
            <a:r>
              <a:rPr lang="en-US" sz="2400" dirty="0" err="1" smtClean="0"/>
              <a:t>ve</a:t>
            </a:r>
            <a:r>
              <a:rPr lang="en-US" sz="2400" dirty="0" smtClean="0"/>
              <a:t> </a:t>
            </a:r>
            <a:r>
              <a:rPr lang="en-US" sz="2400" dirty="0" err="1" smtClean="0"/>
              <a:t>birçok</a:t>
            </a:r>
            <a:r>
              <a:rPr lang="en-US" sz="2400" dirty="0" smtClean="0"/>
              <a:t> </a:t>
            </a:r>
            <a:r>
              <a:rPr lang="en-US" sz="2400" dirty="0" err="1" smtClean="0"/>
              <a:t>kullanıcı</a:t>
            </a:r>
            <a:r>
              <a:rPr lang="en-US" sz="2400" dirty="0" smtClean="0"/>
              <a:t> </a:t>
            </a:r>
            <a:r>
              <a:rPr lang="en-US" sz="2400" dirty="0" err="1" smtClean="0"/>
              <a:t>tarafından</a:t>
            </a:r>
            <a:r>
              <a:rPr lang="en-US" sz="2400" dirty="0" smtClean="0"/>
              <a:t> </a:t>
            </a:r>
            <a:r>
              <a:rPr lang="en-US" sz="2400" dirty="0" err="1" smtClean="0"/>
              <a:t>izinlerine</a:t>
            </a:r>
            <a:r>
              <a:rPr lang="en-US" sz="2400" dirty="0" smtClean="0"/>
              <a:t> </a:t>
            </a:r>
            <a:r>
              <a:rPr lang="en-US" sz="2400" dirty="0" err="1" smtClean="0"/>
              <a:t>göre</a:t>
            </a:r>
            <a:r>
              <a:rPr lang="en-US" sz="2400" dirty="0" smtClean="0"/>
              <a:t> </a:t>
            </a:r>
            <a:r>
              <a:rPr lang="en-US" sz="2400" dirty="0" err="1" smtClean="0"/>
              <a:t>kullanılabilmelidir</a:t>
            </a:r>
            <a:r>
              <a:rPr lang="en-US" sz="2400" dirty="0" smtClean="0"/>
              <a:t>.</a:t>
            </a:r>
            <a:endParaRPr lang="tr-TR" sz="2400" dirty="0" smtClean="0"/>
          </a:p>
          <a:p>
            <a:endParaRPr lang="tr-TR" sz="2400" dirty="0"/>
          </a:p>
        </p:txBody>
      </p:sp>
      <p:pic>
        <p:nvPicPr>
          <p:cNvPr id="5" name="Picture 2" descr="http://www.deviantart.com/download/89510032/Free_Database_Icons_by_artistsvalley.jpg"/>
          <p:cNvPicPr>
            <a:picLocks noChangeAspect="1" noChangeArrowheads="1"/>
          </p:cNvPicPr>
          <p:nvPr/>
        </p:nvPicPr>
        <p:blipFill>
          <a:blip r:embed="rId2" cstate="print"/>
          <a:srcRect/>
          <a:stretch>
            <a:fillRect/>
          </a:stretch>
        </p:blipFill>
        <p:spPr bwMode="auto">
          <a:xfrm>
            <a:off x="7452320" y="260648"/>
            <a:ext cx="1152128" cy="1152128"/>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b="1" dirty="0" smtClean="0"/>
              <a:t>VTYS KABİLİYETLERİ</a:t>
            </a:r>
            <a:endParaRPr lang="tr-TR" b="1" dirty="0"/>
          </a:p>
        </p:txBody>
      </p:sp>
      <p:sp>
        <p:nvSpPr>
          <p:cNvPr id="3" name="2 İçerik Yer Tutucusu"/>
          <p:cNvSpPr>
            <a:spLocks noGrp="1"/>
          </p:cNvSpPr>
          <p:nvPr>
            <p:ph idx="1"/>
          </p:nvPr>
        </p:nvSpPr>
        <p:spPr/>
        <p:txBody>
          <a:bodyPr>
            <a:normAutofit/>
          </a:bodyPr>
          <a:lstStyle/>
          <a:p>
            <a:pPr lvl="0"/>
            <a:r>
              <a:rPr lang="en-US" sz="2400" b="1" i="1" dirty="0" err="1" smtClean="0">
                <a:solidFill>
                  <a:schemeClr val="accent1">
                    <a:lumMod val="50000"/>
                  </a:schemeClr>
                </a:solidFill>
              </a:rPr>
              <a:t>İletişim</a:t>
            </a:r>
            <a:r>
              <a:rPr lang="en-US" sz="2400" b="1" i="1" dirty="0" smtClean="0">
                <a:solidFill>
                  <a:schemeClr val="accent1">
                    <a:lumMod val="50000"/>
                  </a:schemeClr>
                </a:solidFill>
              </a:rPr>
              <a:t>:</a:t>
            </a:r>
            <a:r>
              <a:rPr lang="en-US" sz="2400" b="1" dirty="0" smtClean="0">
                <a:solidFill>
                  <a:schemeClr val="accent1">
                    <a:lumMod val="50000"/>
                  </a:schemeClr>
                </a:solidFill>
              </a:rPr>
              <a:t> </a:t>
            </a:r>
            <a:r>
              <a:rPr lang="en-US" sz="2400" dirty="0" err="1" smtClean="0"/>
              <a:t>Veritabanı</a:t>
            </a:r>
            <a:r>
              <a:rPr lang="en-US" sz="2400" dirty="0" smtClean="0"/>
              <a:t> </a:t>
            </a:r>
            <a:r>
              <a:rPr lang="en-US" sz="2400" dirty="0" err="1" smtClean="0"/>
              <a:t>verileri</a:t>
            </a:r>
            <a:r>
              <a:rPr lang="en-US" sz="2400" dirty="0" smtClean="0"/>
              <a:t> </a:t>
            </a:r>
            <a:r>
              <a:rPr lang="en-US" sz="2400" dirty="0" err="1" smtClean="0"/>
              <a:t>diğer</a:t>
            </a:r>
            <a:r>
              <a:rPr lang="en-US" sz="2400" dirty="0" smtClean="0"/>
              <a:t> </a:t>
            </a:r>
            <a:r>
              <a:rPr lang="en-US" sz="2400" dirty="0" err="1" smtClean="0"/>
              <a:t>programlara</a:t>
            </a:r>
            <a:r>
              <a:rPr lang="en-US" sz="2400" dirty="0" smtClean="0"/>
              <a:t> </a:t>
            </a:r>
            <a:r>
              <a:rPr lang="en-US" sz="2400" dirty="0" err="1" smtClean="0"/>
              <a:t>gönderebilmelidir</a:t>
            </a:r>
            <a:r>
              <a:rPr lang="en-US" sz="2400" dirty="0" smtClean="0"/>
              <a:t>.</a:t>
            </a:r>
            <a:endParaRPr lang="tr-TR" sz="2400" dirty="0" smtClean="0"/>
          </a:p>
          <a:p>
            <a:pPr lvl="0"/>
            <a:endParaRPr lang="tr-TR" sz="2400" dirty="0" smtClean="0"/>
          </a:p>
          <a:p>
            <a:pPr lvl="0"/>
            <a:r>
              <a:rPr lang="en-US" sz="2400" b="1" i="1" dirty="0" err="1" smtClean="0">
                <a:solidFill>
                  <a:schemeClr val="accent1">
                    <a:lumMod val="50000"/>
                  </a:schemeClr>
                </a:solidFill>
              </a:rPr>
              <a:t>Bütünlük</a:t>
            </a:r>
            <a:r>
              <a:rPr lang="en-US" sz="2400" b="1" i="1" dirty="0" smtClean="0">
                <a:solidFill>
                  <a:schemeClr val="accent1">
                    <a:lumMod val="50000"/>
                  </a:schemeClr>
                </a:solidFill>
              </a:rPr>
              <a:t>:</a:t>
            </a:r>
            <a:r>
              <a:rPr lang="en-US" sz="2400" b="1" dirty="0" smtClean="0">
                <a:solidFill>
                  <a:schemeClr val="accent1">
                    <a:lumMod val="50000"/>
                  </a:schemeClr>
                </a:solidFill>
              </a:rPr>
              <a:t> </a:t>
            </a:r>
            <a:r>
              <a:rPr lang="en-US" sz="2400" dirty="0" err="1" smtClean="0"/>
              <a:t>Veritabanındaki</a:t>
            </a:r>
            <a:r>
              <a:rPr lang="en-US" sz="2400" dirty="0" smtClean="0"/>
              <a:t> </a:t>
            </a:r>
            <a:r>
              <a:rPr lang="en-US" sz="2400" dirty="0" err="1" smtClean="0"/>
              <a:t>verilerin</a:t>
            </a:r>
            <a:r>
              <a:rPr lang="en-US" sz="2400" dirty="0" smtClean="0"/>
              <a:t> </a:t>
            </a:r>
            <a:r>
              <a:rPr lang="en-US" sz="2400" dirty="0" err="1" smtClean="0"/>
              <a:t>ilişkilerine</a:t>
            </a:r>
            <a:r>
              <a:rPr lang="en-US" sz="2400" dirty="0" smtClean="0"/>
              <a:t> </a:t>
            </a:r>
            <a:r>
              <a:rPr lang="en-US" sz="2400" dirty="0" err="1" smtClean="0"/>
              <a:t>dayanarak</a:t>
            </a:r>
            <a:r>
              <a:rPr lang="en-US" sz="2400" dirty="0" smtClean="0"/>
              <a:t> </a:t>
            </a:r>
            <a:r>
              <a:rPr lang="en-US" sz="2400" dirty="0" err="1" smtClean="0"/>
              <a:t>veriler</a:t>
            </a:r>
            <a:r>
              <a:rPr lang="en-US" sz="2400" dirty="0" smtClean="0"/>
              <a:t> </a:t>
            </a:r>
            <a:r>
              <a:rPr lang="en-US" sz="2400" dirty="0" err="1" smtClean="0"/>
              <a:t>korunmalıdır</a:t>
            </a:r>
            <a:r>
              <a:rPr lang="en-US" sz="2400" dirty="0" smtClean="0"/>
              <a:t>.</a:t>
            </a:r>
            <a:endParaRPr lang="tr-TR" sz="2400" dirty="0" smtClean="0"/>
          </a:p>
          <a:p>
            <a:pPr lvl="0"/>
            <a:endParaRPr lang="tr-TR" sz="2400" dirty="0" smtClean="0"/>
          </a:p>
          <a:p>
            <a:pPr lvl="0"/>
            <a:r>
              <a:rPr lang="en-US" sz="2400" b="1" i="1" dirty="0" err="1" smtClean="0">
                <a:solidFill>
                  <a:schemeClr val="accent1">
                    <a:lumMod val="50000"/>
                  </a:schemeClr>
                </a:solidFill>
              </a:rPr>
              <a:t>Veri</a:t>
            </a:r>
            <a:r>
              <a:rPr lang="en-US" sz="2400" b="1" i="1" dirty="0" smtClean="0">
                <a:solidFill>
                  <a:schemeClr val="accent1">
                    <a:lumMod val="50000"/>
                  </a:schemeClr>
                </a:solidFill>
              </a:rPr>
              <a:t> </a:t>
            </a:r>
            <a:r>
              <a:rPr lang="en-US" sz="2400" b="1" i="1" dirty="0" err="1" smtClean="0">
                <a:solidFill>
                  <a:schemeClr val="accent1">
                    <a:lumMod val="50000"/>
                  </a:schemeClr>
                </a:solidFill>
              </a:rPr>
              <a:t>bağımsızlığı</a:t>
            </a:r>
            <a:r>
              <a:rPr lang="en-US" sz="2400" b="1" i="1" dirty="0" smtClean="0">
                <a:solidFill>
                  <a:schemeClr val="accent1">
                    <a:lumMod val="50000"/>
                  </a:schemeClr>
                </a:solidFill>
              </a:rPr>
              <a:t>:</a:t>
            </a:r>
            <a:r>
              <a:rPr lang="en-US" sz="2400" b="1" dirty="0" smtClean="0">
                <a:solidFill>
                  <a:schemeClr val="accent1">
                    <a:lumMod val="50000"/>
                  </a:schemeClr>
                </a:solidFill>
              </a:rPr>
              <a:t> </a:t>
            </a:r>
            <a:r>
              <a:rPr lang="en-US" sz="2400" dirty="0" err="1" smtClean="0"/>
              <a:t>Veritabanı</a:t>
            </a:r>
            <a:r>
              <a:rPr lang="en-US" sz="2400" dirty="0" smtClean="0"/>
              <a:t> </a:t>
            </a:r>
            <a:r>
              <a:rPr lang="en-US" sz="2400" dirty="0" err="1" smtClean="0"/>
              <a:t>verilerin</a:t>
            </a:r>
            <a:r>
              <a:rPr lang="en-US" sz="2400" dirty="0" smtClean="0"/>
              <a:t> </a:t>
            </a:r>
            <a:r>
              <a:rPr lang="en-US" sz="2400" dirty="0" err="1" smtClean="0"/>
              <a:t>yapısından</a:t>
            </a:r>
            <a:r>
              <a:rPr lang="en-US" sz="2400" dirty="0" smtClean="0"/>
              <a:t> </a:t>
            </a:r>
            <a:r>
              <a:rPr lang="en-US" sz="2400" dirty="0" err="1" smtClean="0"/>
              <a:t>bağımsız</a:t>
            </a:r>
            <a:r>
              <a:rPr lang="en-US" sz="2400" dirty="0" smtClean="0"/>
              <a:t> </a:t>
            </a:r>
            <a:r>
              <a:rPr lang="en-US" sz="2400" dirty="0" err="1" smtClean="0"/>
              <a:t>olarak</a:t>
            </a:r>
            <a:r>
              <a:rPr lang="en-US" sz="2400" dirty="0" smtClean="0"/>
              <a:t> </a:t>
            </a:r>
            <a:r>
              <a:rPr lang="en-US" sz="2400" dirty="0" err="1" smtClean="0"/>
              <a:t>programların</a:t>
            </a:r>
            <a:r>
              <a:rPr lang="en-US" sz="2400" dirty="0" smtClean="0"/>
              <a:t> </a:t>
            </a:r>
            <a:r>
              <a:rPr lang="en-US" sz="2400" dirty="0" err="1" smtClean="0"/>
              <a:t>kullanılmasını</a:t>
            </a:r>
            <a:r>
              <a:rPr lang="en-US" sz="2400" dirty="0" smtClean="0"/>
              <a:t> </a:t>
            </a:r>
            <a:r>
              <a:rPr lang="en-US" sz="2400" dirty="0" err="1" smtClean="0"/>
              <a:t>sağlar</a:t>
            </a:r>
            <a:r>
              <a:rPr lang="en-US" sz="2400" dirty="0" smtClean="0"/>
              <a:t>.</a:t>
            </a:r>
            <a:endParaRPr lang="tr-TR" sz="2400" dirty="0" smtClean="0"/>
          </a:p>
          <a:p>
            <a:pPr lvl="0"/>
            <a:endParaRPr lang="tr-TR" sz="2400" dirty="0" smtClean="0"/>
          </a:p>
          <a:p>
            <a:pPr lvl="0"/>
            <a:r>
              <a:rPr lang="en-US" sz="2400" b="1" i="1" dirty="0" err="1" smtClean="0">
                <a:solidFill>
                  <a:schemeClr val="accent1">
                    <a:lumMod val="50000"/>
                  </a:schemeClr>
                </a:solidFill>
              </a:rPr>
              <a:t>Yardımcı</a:t>
            </a:r>
            <a:r>
              <a:rPr lang="en-US" sz="2400" b="1" i="1" dirty="0" smtClean="0">
                <a:solidFill>
                  <a:schemeClr val="accent1">
                    <a:lumMod val="50000"/>
                  </a:schemeClr>
                </a:solidFill>
              </a:rPr>
              <a:t> </a:t>
            </a:r>
            <a:r>
              <a:rPr lang="en-US" sz="2400" b="1" i="1" dirty="0" err="1" smtClean="0">
                <a:solidFill>
                  <a:schemeClr val="accent1">
                    <a:lumMod val="50000"/>
                  </a:schemeClr>
                </a:solidFill>
              </a:rPr>
              <a:t>hizmetler</a:t>
            </a:r>
            <a:r>
              <a:rPr lang="en-US" sz="2400" b="1" i="1" dirty="0" smtClean="0">
                <a:solidFill>
                  <a:schemeClr val="accent1">
                    <a:lumMod val="50000"/>
                  </a:schemeClr>
                </a:solidFill>
              </a:rPr>
              <a:t>:</a:t>
            </a:r>
            <a:r>
              <a:rPr lang="en-US" sz="2400" b="1" dirty="0" smtClean="0">
                <a:solidFill>
                  <a:schemeClr val="accent1">
                    <a:lumMod val="50000"/>
                  </a:schemeClr>
                </a:solidFill>
              </a:rPr>
              <a:t> </a:t>
            </a:r>
            <a:r>
              <a:rPr lang="en-US" sz="2400" dirty="0" err="1" smtClean="0"/>
              <a:t>Veritabanı</a:t>
            </a:r>
            <a:r>
              <a:rPr lang="en-US" sz="2400" dirty="0" smtClean="0"/>
              <a:t> belli </a:t>
            </a:r>
            <a:r>
              <a:rPr lang="en-US" sz="2400" dirty="0" err="1" smtClean="0"/>
              <a:t>yardımcı</a:t>
            </a:r>
            <a:r>
              <a:rPr lang="en-US" sz="2400" dirty="0" smtClean="0"/>
              <a:t> </a:t>
            </a:r>
            <a:r>
              <a:rPr lang="en-US" sz="2400" dirty="0" err="1" smtClean="0"/>
              <a:t>hizmetlere</a:t>
            </a:r>
            <a:r>
              <a:rPr lang="en-US" sz="2400" dirty="0" smtClean="0"/>
              <a:t> </a:t>
            </a:r>
            <a:r>
              <a:rPr lang="en-US" sz="2400" dirty="0" err="1" smtClean="0"/>
              <a:t>sahip</a:t>
            </a:r>
            <a:r>
              <a:rPr lang="en-US" sz="2400" dirty="0" smtClean="0"/>
              <a:t> </a:t>
            </a:r>
            <a:r>
              <a:rPr lang="en-US" sz="2400" dirty="0" err="1" smtClean="0"/>
              <a:t>olmalıdır</a:t>
            </a:r>
            <a:r>
              <a:rPr lang="en-US" sz="2400" dirty="0" smtClean="0"/>
              <a:t>.</a:t>
            </a:r>
            <a:endParaRPr lang="tr-TR" sz="2400" dirty="0" smtClean="0"/>
          </a:p>
          <a:p>
            <a:endParaRPr lang="tr-TR" sz="2400" dirty="0"/>
          </a:p>
        </p:txBody>
      </p:sp>
      <p:pic>
        <p:nvPicPr>
          <p:cNvPr id="5" name="Picture 2" descr="http://www.deviantart.com/download/89510032/Free_Database_Icons_by_artistsvalley.jpg"/>
          <p:cNvPicPr>
            <a:picLocks noChangeAspect="1" noChangeArrowheads="1"/>
          </p:cNvPicPr>
          <p:nvPr/>
        </p:nvPicPr>
        <p:blipFill>
          <a:blip r:embed="rId2" cstate="print"/>
          <a:srcRect/>
          <a:stretch>
            <a:fillRect/>
          </a:stretch>
        </p:blipFill>
        <p:spPr bwMode="auto">
          <a:xfrm>
            <a:off x="7452320" y="260648"/>
            <a:ext cx="1152128" cy="115212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Şehir Hayatı">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80</TotalTime>
  <Words>783</Words>
  <Application>Microsoft Office PowerPoint</Application>
  <PresentationFormat>Ekran Gösterisi (4:3)</PresentationFormat>
  <Paragraphs>173</Paragraphs>
  <Slides>20</Slides>
  <Notes>1</Notes>
  <HiddenSlides>0</HiddenSlides>
  <MMClips>0</MMClips>
  <ScaleCrop>false</ScaleCrop>
  <HeadingPairs>
    <vt:vector size="4" baseType="variant">
      <vt:variant>
        <vt:lpstr>Tema</vt:lpstr>
      </vt:variant>
      <vt:variant>
        <vt:i4>1</vt:i4>
      </vt:variant>
      <vt:variant>
        <vt:lpstr>Slayt Başlıkları</vt:lpstr>
      </vt:variant>
      <vt:variant>
        <vt:i4>20</vt:i4>
      </vt:variant>
    </vt:vector>
  </HeadingPairs>
  <TitlesOfParts>
    <vt:vector size="21" baseType="lpstr">
      <vt:lpstr>Gündönümü</vt:lpstr>
      <vt:lpstr>VERİ TABANI YAPILARI (GİRİŞ – II. BÖLÜM)</vt:lpstr>
      <vt:lpstr>VERİTABANI KAVRAMI (Hatırlatma)</vt:lpstr>
      <vt:lpstr>VERİTABANINA DUYULAN GEREKSİNİM</vt:lpstr>
      <vt:lpstr>VERİTABANI YÖNETİM SİSTEMİ</vt:lpstr>
      <vt:lpstr>VERİTABANI YÖNETİM SİSTEMİ</vt:lpstr>
      <vt:lpstr>VTYS BİLEŞENLERİ</vt:lpstr>
      <vt:lpstr>VTYS KABİLİYETLERİ</vt:lpstr>
      <vt:lpstr>VTYS KABİLİYETLERİ</vt:lpstr>
      <vt:lpstr>VTYS KABİLİYETLERİ</vt:lpstr>
      <vt:lpstr>VTYS FONKSİYONLARI</vt:lpstr>
      <vt:lpstr>VTYS YÖNETİM MODELLERİ</vt:lpstr>
      <vt:lpstr>Hiyerarşik Veritabanları  (Hierarchy DBMS)</vt:lpstr>
      <vt:lpstr>Hiyerarşik Veritabanları  (Hierarchy DBMS)</vt:lpstr>
      <vt:lpstr>IMS  (Information Managment System) </vt:lpstr>
      <vt:lpstr>Ağ Veritabanları  (Network DBMS)</vt:lpstr>
      <vt:lpstr>Ağ Veritabanları  (Network DBMS)</vt:lpstr>
      <vt:lpstr>Ağ Veritabanları  (Network DBMS)</vt:lpstr>
      <vt:lpstr>İlişkisel Veritabanları  (Relational DBMS)</vt:lpstr>
      <vt:lpstr>İlişkisel Veritabanları  (Relational DBMS)</vt:lpstr>
      <vt:lpstr>Slayt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VERİ TABANI YAPILARI (GİRİŞ – II. BÖLÜM)</dc:title>
  <dc:creator>DEMIRLI</dc:creator>
  <cp:lastModifiedBy>DEMIRLI</cp:lastModifiedBy>
  <cp:revision>30</cp:revision>
  <dcterms:created xsi:type="dcterms:W3CDTF">2010-10-14T22:36:07Z</dcterms:created>
  <dcterms:modified xsi:type="dcterms:W3CDTF">2010-10-15T00:06:39Z</dcterms:modified>
</cp:coreProperties>
</file>